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70" r:id="rId3"/>
    <p:sldId id="262" r:id="rId4"/>
    <p:sldId id="263" r:id="rId5"/>
    <p:sldId id="272" r:id="rId6"/>
    <p:sldId id="273" r:id="rId7"/>
    <p:sldId id="285" r:id="rId8"/>
    <p:sldId id="265" r:id="rId9"/>
    <p:sldId id="266" r:id="rId10"/>
    <p:sldId id="292" r:id="rId11"/>
    <p:sldId id="293" r:id="rId12"/>
    <p:sldId id="286" r:id="rId13"/>
    <p:sldId id="287" r:id="rId14"/>
    <p:sldId id="264" r:id="rId15"/>
    <p:sldId id="268" r:id="rId16"/>
    <p:sldId id="274" r:id="rId17"/>
    <p:sldId id="277" r:id="rId18"/>
    <p:sldId id="275" r:id="rId19"/>
    <p:sldId id="276" r:id="rId20"/>
    <p:sldId id="269" r:id="rId21"/>
    <p:sldId id="279" r:id="rId22"/>
    <p:sldId id="294" r:id="rId23"/>
    <p:sldId id="289" r:id="rId24"/>
    <p:sldId id="290" r:id="rId25"/>
    <p:sldId id="288" r:id="rId26"/>
    <p:sldId id="281" r:id="rId27"/>
    <p:sldId id="282" r:id="rId28"/>
    <p:sldId id="283" r:id="rId29"/>
    <p:sldId id="284" r:id="rId30"/>
    <p:sldId id="291" r:id="rId31"/>
    <p:sldId id="278" r:id="rId32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189" autoAdjust="0"/>
  </p:normalViewPr>
  <p:slideViewPr>
    <p:cSldViewPr snapToGrid="0">
      <p:cViewPr varScale="1">
        <p:scale>
          <a:sx n="77" d="100"/>
          <a:sy n="77" d="100"/>
        </p:scale>
        <p:origin x="23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0227-042E-4104-A33D-84EE150C0389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1F567-E728-4EDC-9332-D738601E50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25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8583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078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3364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260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306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976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108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139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952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2883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93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582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702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716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192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823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69879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88088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5931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840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30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6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240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605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227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065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39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30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048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06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1F567-E728-4EDC-9332-D738601E50D7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066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0900-5299-4240-8CA3-26498359299F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3B9EF-EBBE-4E3E-87CE-33DDE547BB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2384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C73D-468A-40F7-9132-2C8FEF97CC1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2B27-4600-4263-B536-953BDDB877E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335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524D-B930-4FC1-B8C2-222C580150AB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026F-B58D-4201-B9F0-DC7FAD1D40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84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76E2D4-CA1A-4BFD-A8AC-B274935A5B9E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BED9DD-A756-4E03-A7C3-C8072997BF7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663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AC0C4-F398-4BBC-B49F-9B09C6A84687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575C2-F04C-4D41-BA4D-AEC45A0AAC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9803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2D81-130C-4097-8D93-355A0E4BD34C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FFCB-2A7C-4699-90BE-3D97D081734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0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FC85-1819-44EB-81DE-BDA8CFE2DA11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96F0B-78C2-4738-8578-67F03BCE0E0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2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65CDE5-075C-4AEB-A44C-5424CD5DE6FB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666B6D7-E6BC-48B6-9599-F93C774DC9F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78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CCB8-2EFA-4EC1-A7DE-4E41B3DEBAEC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F7DB-6A4A-44FE-9DBB-665E6D6ABC9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11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D8E6C8-DED0-449A-9A38-BC9C9D652C32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DA6603A-5C03-4B2B-9C4D-1258EBF351A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095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512B191-68B2-4D9E-971B-0F6405E2063F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4944D5-BFE6-4BFF-9B15-FB0D7FB35D2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05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4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555F83-9F61-497D-98DC-E37705E26504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783F9AF-7FC7-407A-8DD0-F9F89467B65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0" r:id="rId4"/>
    <p:sldLayoutId id="2147483781" r:id="rId5"/>
    <p:sldLayoutId id="2147483788" r:id="rId6"/>
    <p:sldLayoutId id="2147483782" r:id="rId7"/>
    <p:sldLayoutId id="2147483789" r:id="rId8"/>
    <p:sldLayoutId id="2147483790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wmf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86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3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29" Type="http://schemas.openxmlformats.org/officeDocument/2006/relationships/image" Target="../media/image82.wmf"/><Relationship Id="rId1" Type="http://schemas.openxmlformats.org/officeDocument/2006/relationships/tags" Target="../tags/tag11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85.bin"/><Relationship Id="rId32" Type="http://schemas.openxmlformats.org/officeDocument/2006/relationships/image" Target="../media/image84.png"/><Relationship Id="rId5" Type="http://schemas.openxmlformats.org/officeDocument/2006/relationships/image" Target="../media/image47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87.bin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77.wmf"/><Relationship Id="rId31" Type="http://schemas.openxmlformats.org/officeDocument/2006/relationships/image" Target="../media/image83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4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88.bin"/><Relationship Id="rId8" Type="http://schemas.openxmlformats.org/officeDocument/2006/relationships/oleObject" Target="../embeddings/oleObject7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5.bin"/><Relationship Id="rId1" Type="http://schemas.openxmlformats.org/officeDocument/2006/relationships/tags" Target="../tags/tag13.x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9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104.bin"/><Relationship Id="rId26" Type="http://schemas.openxmlformats.org/officeDocument/2006/relationships/oleObject" Target="../embeddings/oleObject108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2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29" Type="http://schemas.openxmlformats.org/officeDocument/2006/relationships/image" Target="../media/image106.wmf"/><Relationship Id="rId1" Type="http://schemas.openxmlformats.org/officeDocument/2006/relationships/tags" Target="../tags/tag15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97.wmf"/><Relationship Id="rId24" Type="http://schemas.openxmlformats.org/officeDocument/2006/relationships/oleObject" Target="../embeddings/oleObject107.bin"/><Relationship Id="rId5" Type="http://schemas.openxmlformats.org/officeDocument/2006/relationships/image" Target="../media/image93.wmf"/><Relationship Id="rId15" Type="http://schemas.openxmlformats.org/officeDocument/2006/relationships/image" Target="../media/image99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09.bin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102.bin"/><Relationship Id="rId22" Type="http://schemas.openxmlformats.org/officeDocument/2006/relationships/oleObject" Target="../embeddings/oleObject106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17.bin"/><Relationship Id="rId26" Type="http://schemas.openxmlformats.org/officeDocument/2006/relationships/oleObject" Target="../embeddings/oleObject121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13.wmf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111.wmf"/><Relationship Id="rId25" Type="http://schemas.openxmlformats.org/officeDocument/2006/relationships/image" Target="../media/image11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20" Type="http://schemas.openxmlformats.org/officeDocument/2006/relationships/oleObject" Target="../embeddings/oleObject118.bin"/><Relationship Id="rId29" Type="http://schemas.openxmlformats.org/officeDocument/2006/relationships/image" Target="../media/image117.wmf"/><Relationship Id="rId1" Type="http://schemas.openxmlformats.org/officeDocument/2006/relationships/tags" Target="../tags/tag16.x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108.wmf"/><Relationship Id="rId24" Type="http://schemas.openxmlformats.org/officeDocument/2006/relationships/oleObject" Target="../embeddings/oleObject120.bin"/><Relationship Id="rId5" Type="http://schemas.openxmlformats.org/officeDocument/2006/relationships/image" Target="../media/image94.wmf"/><Relationship Id="rId15" Type="http://schemas.openxmlformats.org/officeDocument/2006/relationships/image" Target="../media/image110.wmf"/><Relationship Id="rId23" Type="http://schemas.openxmlformats.org/officeDocument/2006/relationships/image" Target="../media/image114.wmf"/><Relationship Id="rId28" Type="http://schemas.openxmlformats.org/officeDocument/2006/relationships/oleObject" Target="../embeddings/oleObject122.bin"/><Relationship Id="rId10" Type="http://schemas.openxmlformats.org/officeDocument/2006/relationships/oleObject" Target="../embeddings/oleObject113.bin"/><Relationship Id="rId19" Type="http://schemas.openxmlformats.org/officeDocument/2006/relationships/image" Target="../media/image112.wmf"/><Relationship Id="rId31" Type="http://schemas.openxmlformats.org/officeDocument/2006/relationships/image" Target="../media/image118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115.bin"/><Relationship Id="rId22" Type="http://schemas.openxmlformats.org/officeDocument/2006/relationships/oleObject" Target="../embeddings/oleObject119.bin"/><Relationship Id="rId27" Type="http://schemas.openxmlformats.org/officeDocument/2006/relationships/image" Target="../media/image116.wmf"/><Relationship Id="rId30" Type="http://schemas.openxmlformats.org/officeDocument/2006/relationships/oleObject" Target="../embeddings/oleObject1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121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2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130.wmf"/><Relationship Id="rId26" Type="http://schemas.openxmlformats.org/officeDocument/2006/relationships/image" Target="../media/image134.wmf"/><Relationship Id="rId39" Type="http://schemas.openxmlformats.org/officeDocument/2006/relationships/oleObject" Target="../embeddings/oleObject145.bin"/><Relationship Id="rId21" Type="http://schemas.openxmlformats.org/officeDocument/2006/relationships/oleObject" Target="../embeddings/oleObject137.bin"/><Relationship Id="rId34" Type="http://schemas.openxmlformats.org/officeDocument/2006/relationships/image" Target="../media/image137.wmf"/><Relationship Id="rId42" Type="http://schemas.openxmlformats.org/officeDocument/2006/relationships/image" Target="../media/image141.wmf"/><Relationship Id="rId47" Type="http://schemas.openxmlformats.org/officeDocument/2006/relationships/oleObject" Target="../embeddings/oleObject149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wmf"/><Relationship Id="rId29" Type="http://schemas.openxmlformats.org/officeDocument/2006/relationships/oleObject" Target="../embeddings/oleObject141.bin"/><Relationship Id="rId1" Type="http://schemas.openxmlformats.org/officeDocument/2006/relationships/tags" Target="../tags/tag19.x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32.bin"/><Relationship Id="rId24" Type="http://schemas.openxmlformats.org/officeDocument/2006/relationships/image" Target="../media/image133.wmf"/><Relationship Id="rId32" Type="http://schemas.openxmlformats.org/officeDocument/2006/relationships/image" Target="../media/image122.wmf"/><Relationship Id="rId37" Type="http://schemas.openxmlformats.org/officeDocument/2006/relationships/oleObject" Target="../embeddings/oleObject144.bin"/><Relationship Id="rId40" Type="http://schemas.openxmlformats.org/officeDocument/2006/relationships/image" Target="../media/image140.wmf"/><Relationship Id="rId45" Type="http://schemas.openxmlformats.org/officeDocument/2006/relationships/oleObject" Target="../embeddings/oleObject148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23" Type="http://schemas.openxmlformats.org/officeDocument/2006/relationships/oleObject" Target="../embeddings/oleObject138.bin"/><Relationship Id="rId28" Type="http://schemas.openxmlformats.org/officeDocument/2006/relationships/image" Target="../media/image135.wmf"/><Relationship Id="rId36" Type="http://schemas.openxmlformats.org/officeDocument/2006/relationships/image" Target="../media/image138.wmf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136.bin"/><Relationship Id="rId31" Type="http://schemas.openxmlformats.org/officeDocument/2006/relationships/oleObject" Target="../embeddings/oleObject127.bin"/><Relationship Id="rId44" Type="http://schemas.openxmlformats.org/officeDocument/2006/relationships/image" Target="../media/image142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28.wmf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40.bin"/><Relationship Id="rId30" Type="http://schemas.openxmlformats.org/officeDocument/2006/relationships/image" Target="../media/image136.wmf"/><Relationship Id="rId35" Type="http://schemas.openxmlformats.org/officeDocument/2006/relationships/oleObject" Target="../embeddings/oleObject143.bin"/><Relationship Id="rId43" Type="http://schemas.openxmlformats.org/officeDocument/2006/relationships/oleObject" Target="../embeddings/oleObject147.bin"/><Relationship Id="rId48" Type="http://schemas.openxmlformats.org/officeDocument/2006/relationships/image" Target="../media/image144.wmf"/><Relationship Id="rId8" Type="http://schemas.openxmlformats.org/officeDocument/2006/relationships/image" Target="../media/image125.wmf"/><Relationship Id="rId3" Type="http://schemas.openxmlformats.org/officeDocument/2006/relationships/notesSlide" Target="../notesSlides/notesSlide18.xml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135.bin"/><Relationship Id="rId25" Type="http://schemas.openxmlformats.org/officeDocument/2006/relationships/oleObject" Target="../embeddings/oleObject139.bin"/><Relationship Id="rId33" Type="http://schemas.openxmlformats.org/officeDocument/2006/relationships/oleObject" Target="../embeddings/oleObject142.bin"/><Relationship Id="rId38" Type="http://schemas.openxmlformats.org/officeDocument/2006/relationships/image" Target="../media/image139.wmf"/><Relationship Id="rId46" Type="http://schemas.openxmlformats.org/officeDocument/2006/relationships/image" Target="../media/image143.wmf"/><Relationship Id="rId20" Type="http://schemas.openxmlformats.org/officeDocument/2006/relationships/image" Target="../media/image131.wmf"/><Relationship Id="rId41" Type="http://schemas.openxmlformats.org/officeDocument/2006/relationships/oleObject" Target="../embeddings/oleObject146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50.wmf"/><Relationship Id="rId26" Type="http://schemas.openxmlformats.org/officeDocument/2006/relationships/image" Target="../media/image154.wmf"/><Relationship Id="rId39" Type="http://schemas.openxmlformats.org/officeDocument/2006/relationships/oleObject" Target="../embeddings/oleObject167.bin"/><Relationship Id="rId21" Type="http://schemas.openxmlformats.org/officeDocument/2006/relationships/oleObject" Target="../embeddings/oleObject158.bin"/><Relationship Id="rId34" Type="http://schemas.openxmlformats.org/officeDocument/2006/relationships/image" Target="../media/image158.wmf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47.wmf"/><Relationship Id="rId17" Type="http://schemas.openxmlformats.org/officeDocument/2006/relationships/oleObject" Target="../embeddings/oleObject156.bin"/><Relationship Id="rId25" Type="http://schemas.openxmlformats.org/officeDocument/2006/relationships/oleObject" Target="../embeddings/oleObject160.bin"/><Relationship Id="rId33" Type="http://schemas.openxmlformats.org/officeDocument/2006/relationships/oleObject" Target="../embeddings/oleObject164.bin"/><Relationship Id="rId38" Type="http://schemas.openxmlformats.org/officeDocument/2006/relationships/image" Target="../media/image1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9.wmf"/><Relationship Id="rId20" Type="http://schemas.openxmlformats.org/officeDocument/2006/relationships/image" Target="../media/image151.wmf"/><Relationship Id="rId29" Type="http://schemas.openxmlformats.org/officeDocument/2006/relationships/oleObject" Target="../embeddings/oleObject162.bin"/><Relationship Id="rId1" Type="http://schemas.openxmlformats.org/officeDocument/2006/relationships/tags" Target="../tags/tag20.x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53.bin"/><Relationship Id="rId24" Type="http://schemas.openxmlformats.org/officeDocument/2006/relationships/image" Target="../media/image153.wmf"/><Relationship Id="rId32" Type="http://schemas.openxmlformats.org/officeDocument/2006/relationships/image" Target="../media/image157.wmf"/><Relationship Id="rId37" Type="http://schemas.openxmlformats.org/officeDocument/2006/relationships/oleObject" Target="../embeddings/oleObject166.bin"/><Relationship Id="rId40" Type="http://schemas.openxmlformats.org/officeDocument/2006/relationships/image" Target="../media/image144.wmf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23" Type="http://schemas.openxmlformats.org/officeDocument/2006/relationships/oleObject" Target="../embeddings/oleObject159.bin"/><Relationship Id="rId28" Type="http://schemas.openxmlformats.org/officeDocument/2006/relationships/image" Target="../media/image155.wmf"/><Relationship Id="rId36" Type="http://schemas.openxmlformats.org/officeDocument/2006/relationships/image" Target="../media/image159.wmf"/><Relationship Id="rId10" Type="http://schemas.openxmlformats.org/officeDocument/2006/relationships/image" Target="../media/image146.wmf"/><Relationship Id="rId19" Type="http://schemas.openxmlformats.org/officeDocument/2006/relationships/oleObject" Target="../embeddings/oleObject157.bin"/><Relationship Id="rId31" Type="http://schemas.openxmlformats.org/officeDocument/2006/relationships/oleObject" Target="../embeddings/oleObject163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48.wmf"/><Relationship Id="rId22" Type="http://schemas.openxmlformats.org/officeDocument/2006/relationships/image" Target="../media/image152.wmf"/><Relationship Id="rId27" Type="http://schemas.openxmlformats.org/officeDocument/2006/relationships/oleObject" Target="../embeddings/oleObject161.bin"/><Relationship Id="rId30" Type="http://schemas.openxmlformats.org/officeDocument/2006/relationships/image" Target="../media/image156.wmf"/><Relationship Id="rId35" Type="http://schemas.openxmlformats.org/officeDocument/2006/relationships/oleObject" Target="../embeddings/oleObject165.bin"/><Relationship Id="rId8" Type="http://schemas.openxmlformats.org/officeDocument/2006/relationships/image" Target="../media/image129.wmf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65.wmf"/><Relationship Id="rId26" Type="http://schemas.openxmlformats.org/officeDocument/2006/relationships/image" Target="../media/image169.wmf"/><Relationship Id="rId39" Type="http://schemas.openxmlformats.org/officeDocument/2006/relationships/oleObject" Target="../embeddings/oleObject185.bin"/><Relationship Id="rId21" Type="http://schemas.openxmlformats.org/officeDocument/2006/relationships/oleObject" Target="../embeddings/oleObject176.bin"/><Relationship Id="rId34" Type="http://schemas.openxmlformats.org/officeDocument/2006/relationships/image" Target="../media/image173.wmf"/><Relationship Id="rId42" Type="http://schemas.openxmlformats.org/officeDocument/2006/relationships/image" Target="../media/image177.wmf"/><Relationship Id="rId7" Type="http://schemas.openxmlformats.org/officeDocument/2006/relationships/image" Target="../media/image16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4.wmf"/><Relationship Id="rId20" Type="http://schemas.openxmlformats.org/officeDocument/2006/relationships/image" Target="../media/image166.wmf"/><Relationship Id="rId29" Type="http://schemas.openxmlformats.org/officeDocument/2006/relationships/oleObject" Target="../embeddings/oleObject180.bin"/><Relationship Id="rId41" Type="http://schemas.openxmlformats.org/officeDocument/2006/relationships/oleObject" Target="../embeddings/oleObject186.bin"/><Relationship Id="rId1" Type="http://schemas.openxmlformats.org/officeDocument/2006/relationships/tags" Target="../tags/tag21.xml"/><Relationship Id="rId6" Type="http://schemas.openxmlformats.org/officeDocument/2006/relationships/oleObject" Target="../embeddings/oleObject168.bin"/><Relationship Id="rId11" Type="http://schemas.openxmlformats.org/officeDocument/2006/relationships/oleObject" Target="../embeddings/oleObject171.bin"/><Relationship Id="rId24" Type="http://schemas.openxmlformats.org/officeDocument/2006/relationships/image" Target="../media/image168.wmf"/><Relationship Id="rId32" Type="http://schemas.openxmlformats.org/officeDocument/2006/relationships/image" Target="../media/image172.wmf"/><Relationship Id="rId37" Type="http://schemas.openxmlformats.org/officeDocument/2006/relationships/oleObject" Target="../embeddings/oleObject184.bin"/><Relationship Id="rId40" Type="http://schemas.openxmlformats.org/officeDocument/2006/relationships/image" Target="../media/image176.wmf"/><Relationship Id="rId5" Type="http://schemas.openxmlformats.org/officeDocument/2006/relationships/image" Target="../media/image123.wmf"/><Relationship Id="rId15" Type="http://schemas.openxmlformats.org/officeDocument/2006/relationships/oleObject" Target="../embeddings/oleObject173.bin"/><Relationship Id="rId23" Type="http://schemas.openxmlformats.org/officeDocument/2006/relationships/oleObject" Target="../embeddings/oleObject177.bin"/><Relationship Id="rId28" Type="http://schemas.openxmlformats.org/officeDocument/2006/relationships/image" Target="../media/image170.wmf"/><Relationship Id="rId36" Type="http://schemas.openxmlformats.org/officeDocument/2006/relationships/image" Target="../media/image174.wmf"/><Relationship Id="rId10" Type="http://schemas.openxmlformats.org/officeDocument/2006/relationships/oleObject" Target="../embeddings/oleObject170.bin"/><Relationship Id="rId19" Type="http://schemas.openxmlformats.org/officeDocument/2006/relationships/oleObject" Target="../embeddings/oleObject175.bin"/><Relationship Id="rId31" Type="http://schemas.openxmlformats.org/officeDocument/2006/relationships/oleObject" Target="../embeddings/oleObject18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61.wmf"/><Relationship Id="rId14" Type="http://schemas.openxmlformats.org/officeDocument/2006/relationships/image" Target="../media/image163.wmf"/><Relationship Id="rId22" Type="http://schemas.openxmlformats.org/officeDocument/2006/relationships/image" Target="../media/image167.wmf"/><Relationship Id="rId27" Type="http://schemas.openxmlformats.org/officeDocument/2006/relationships/oleObject" Target="../embeddings/oleObject179.bin"/><Relationship Id="rId30" Type="http://schemas.openxmlformats.org/officeDocument/2006/relationships/image" Target="../media/image171.wmf"/><Relationship Id="rId35" Type="http://schemas.openxmlformats.org/officeDocument/2006/relationships/oleObject" Target="../embeddings/oleObject183.bin"/><Relationship Id="rId8" Type="http://schemas.openxmlformats.org/officeDocument/2006/relationships/oleObject" Target="../embeddings/oleObject169.bin"/><Relationship Id="rId3" Type="http://schemas.openxmlformats.org/officeDocument/2006/relationships/notesSlide" Target="../notesSlides/notesSlide20.xml"/><Relationship Id="rId12" Type="http://schemas.openxmlformats.org/officeDocument/2006/relationships/image" Target="../media/image162.wmf"/><Relationship Id="rId17" Type="http://schemas.openxmlformats.org/officeDocument/2006/relationships/oleObject" Target="../embeddings/oleObject174.bin"/><Relationship Id="rId25" Type="http://schemas.openxmlformats.org/officeDocument/2006/relationships/oleObject" Target="../embeddings/oleObject178.bin"/><Relationship Id="rId33" Type="http://schemas.openxmlformats.org/officeDocument/2006/relationships/oleObject" Target="../embeddings/oleObject182.bin"/><Relationship Id="rId38" Type="http://schemas.openxmlformats.org/officeDocument/2006/relationships/image" Target="../media/image175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91.bin"/><Relationship Id="rId18" Type="http://schemas.openxmlformats.org/officeDocument/2006/relationships/image" Target="../media/image184.wmf"/><Relationship Id="rId26" Type="http://schemas.openxmlformats.org/officeDocument/2006/relationships/image" Target="../media/image188.wmf"/><Relationship Id="rId39" Type="http://schemas.openxmlformats.org/officeDocument/2006/relationships/oleObject" Target="../embeddings/oleObject204.bin"/><Relationship Id="rId21" Type="http://schemas.openxmlformats.org/officeDocument/2006/relationships/oleObject" Target="../embeddings/oleObject195.bin"/><Relationship Id="rId34" Type="http://schemas.openxmlformats.org/officeDocument/2006/relationships/image" Target="../media/image192.wmf"/><Relationship Id="rId42" Type="http://schemas.openxmlformats.org/officeDocument/2006/relationships/image" Target="../media/image196.wmf"/><Relationship Id="rId7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3.wmf"/><Relationship Id="rId20" Type="http://schemas.openxmlformats.org/officeDocument/2006/relationships/image" Target="../media/image185.wmf"/><Relationship Id="rId29" Type="http://schemas.openxmlformats.org/officeDocument/2006/relationships/oleObject" Target="../embeddings/oleObject199.bin"/><Relationship Id="rId41" Type="http://schemas.openxmlformats.org/officeDocument/2006/relationships/oleObject" Target="../embeddings/oleObject205.bin"/><Relationship Id="rId1" Type="http://schemas.openxmlformats.org/officeDocument/2006/relationships/tags" Target="../tags/tag22.x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190.bin"/><Relationship Id="rId24" Type="http://schemas.openxmlformats.org/officeDocument/2006/relationships/image" Target="../media/image187.wmf"/><Relationship Id="rId32" Type="http://schemas.openxmlformats.org/officeDocument/2006/relationships/image" Target="../media/image191.wmf"/><Relationship Id="rId37" Type="http://schemas.openxmlformats.org/officeDocument/2006/relationships/oleObject" Target="../embeddings/oleObject203.bin"/><Relationship Id="rId40" Type="http://schemas.openxmlformats.org/officeDocument/2006/relationships/image" Target="../media/image195.wmf"/><Relationship Id="rId5" Type="http://schemas.openxmlformats.org/officeDocument/2006/relationships/oleObject" Target="../embeddings/oleObject187.bin"/><Relationship Id="rId15" Type="http://schemas.openxmlformats.org/officeDocument/2006/relationships/oleObject" Target="../embeddings/oleObject192.bin"/><Relationship Id="rId23" Type="http://schemas.openxmlformats.org/officeDocument/2006/relationships/oleObject" Target="../embeddings/oleObject196.bin"/><Relationship Id="rId28" Type="http://schemas.openxmlformats.org/officeDocument/2006/relationships/image" Target="../media/image189.wmf"/><Relationship Id="rId36" Type="http://schemas.openxmlformats.org/officeDocument/2006/relationships/image" Target="../media/image193.wmf"/><Relationship Id="rId10" Type="http://schemas.openxmlformats.org/officeDocument/2006/relationships/image" Target="../media/image180.wmf"/><Relationship Id="rId19" Type="http://schemas.openxmlformats.org/officeDocument/2006/relationships/oleObject" Target="../embeddings/oleObject194.bin"/><Relationship Id="rId31" Type="http://schemas.openxmlformats.org/officeDocument/2006/relationships/oleObject" Target="../embeddings/oleObject200.bin"/><Relationship Id="rId4" Type="http://schemas.openxmlformats.org/officeDocument/2006/relationships/image" Target="../media/image124.png"/><Relationship Id="rId9" Type="http://schemas.openxmlformats.org/officeDocument/2006/relationships/oleObject" Target="../embeddings/oleObject189.bin"/><Relationship Id="rId14" Type="http://schemas.openxmlformats.org/officeDocument/2006/relationships/image" Target="../media/image182.wmf"/><Relationship Id="rId22" Type="http://schemas.openxmlformats.org/officeDocument/2006/relationships/image" Target="../media/image186.wmf"/><Relationship Id="rId27" Type="http://schemas.openxmlformats.org/officeDocument/2006/relationships/oleObject" Target="../embeddings/oleObject198.bin"/><Relationship Id="rId30" Type="http://schemas.openxmlformats.org/officeDocument/2006/relationships/image" Target="../media/image190.wmf"/><Relationship Id="rId35" Type="http://schemas.openxmlformats.org/officeDocument/2006/relationships/oleObject" Target="../embeddings/oleObject202.bin"/><Relationship Id="rId8" Type="http://schemas.openxmlformats.org/officeDocument/2006/relationships/image" Target="../media/image179.wmf"/><Relationship Id="rId3" Type="http://schemas.openxmlformats.org/officeDocument/2006/relationships/notesSlide" Target="../notesSlides/notesSlide21.xml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193.bin"/><Relationship Id="rId25" Type="http://schemas.openxmlformats.org/officeDocument/2006/relationships/oleObject" Target="../embeddings/oleObject197.bin"/><Relationship Id="rId33" Type="http://schemas.openxmlformats.org/officeDocument/2006/relationships/oleObject" Target="../embeddings/oleObject201.bin"/><Relationship Id="rId38" Type="http://schemas.openxmlformats.org/officeDocument/2006/relationships/image" Target="../media/image19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02.png"/><Relationship Id="rId5" Type="http://schemas.openxmlformats.org/officeDocument/2006/relationships/image" Target="../media/image186.png"/><Relationship Id="rId4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48.png"/><Relationship Id="rId5" Type="http://schemas.openxmlformats.org/officeDocument/2006/relationships/image" Target="../media/image203.png"/><Relationship Id="rId4" Type="http://schemas.openxmlformats.org/officeDocument/2006/relationships/image" Target="../media/image1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13" Type="http://schemas.openxmlformats.org/officeDocument/2006/relationships/oleObject" Target="../embeddings/oleObject209.bin"/><Relationship Id="rId18" Type="http://schemas.openxmlformats.org/officeDocument/2006/relationships/image" Target="../media/image209.wmf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210.wmf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206.wmf"/><Relationship Id="rId17" Type="http://schemas.openxmlformats.org/officeDocument/2006/relationships/oleObject" Target="../embeddings/oleObject2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8.wmf"/><Relationship Id="rId20" Type="http://schemas.openxmlformats.org/officeDocument/2006/relationships/oleObject" Target="../embeddings/oleObject212.bin"/><Relationship Id="rId1" Type="http://schemas.openxmlformats.org/officeDocument/2006/relationships/tags" Target="../tags/tag29.xml"/><Relationship Id="rId6" Type="http://schemas.openxmlformats.org/officeDocument/2006/relationships/image" Target="../media/image152.png"/><Relationship Id="rId11" Type="http://schemas.openxmlformats.org/officeDocument/2006/relationships/oleObject" Target="../embeddings/oleObject208.bin"/><Relationship Id="rId5" Type="http://schemas.openxmlformats.org/officeDocument/2006/relationships/image" Target="../media/image151.png"/><Relationship Id="rId15" Type="http://schemas.openxmlformats.org/officeDocument/2006/relationships/oleObject" Target="../embeddings/oleObject210.bin"/><Relationship Id="rId10" Type="http://schemas.openxmlformats.org/officeDocument/2006/relationships/image" Target="../media/image205.wmf"/><Relationship Id="rId19" Type="http://schemas.openxmlformats.org/officeDocument/2006/relationships/image" Target="../media/image159.png"/><Relationship Id="rId4" Type="http://schemas.openxmlformats.org/officeDocument/2006/relationships/image" Target="../media/image203.png"/><Relationship Id="rId9" Type="http://schemas.openxmlformats.org/officeDocument/2006/relationships/oleObject" Target="../embeddings/oleObject207.bin"/><Relationship Id="rId14" Type="http://schemas.openxmlformats.org/officeDocument/2006/relationships/image" Target="../media/image20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9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5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20.bin"/><Relationship Id="rId29" Type="http://schemas.openxmlformats.org/officeDocument/2006/relationships/oleObject" Target="../embeddings/oleObject25.bin"/><Relationship Id="rId1" Type="http://schemas.openxmlformats.org/officeDocument/2006/relationships/tags" Target="../tags/tag5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wmf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23" Type="http://schemas.openxmlformats.org/officeDocument/2006/relationships/image" Target="../media/image20.wmf"/><Relationship Id="rId28" Type="http://schemas.openxmlformats.org/officeDocument/2006/relationships/oleObject" Target="../embeddings/oleObject24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7.png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36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wmf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6.wmf"/><Relationship Id="rId17" Type="http://schemas.openxmlformats.org/officeDocument/2006/relationships/image" Target="../media/image28.wmf"/><Relationship Id="rId25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34.wmf"/><Relationship Id="rId1" Type="http://schemas.openxmlformats.org/officeDocument/2006/relationships/tags" Target="../tags/tag6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9.bin"/><Relationship Id="rId24" Type="http://schemas.openxmlformats.org/officeDocument/2006/relationships/oleObject" Target="../embeddings/oleObject35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28" Type="http://schemas.openxmlformats.org/officeDocument/2006/relationships/oleObject" Target="../embeddings/oleObject37.bin"/><Relationship Id="rId10" Type="http://schemas.openxmlformats.org/officeDocument/2006/relationships/image" Target="../media/image25.wmf"/><Relationship Id="rId19" Type="http://schemas.openxmlformats.org/officeDocument/2006/relationships/image" Target="../media/image29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3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0.wmf"/><Relationship Id="rId25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tags" Target="../tags/tag7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7.w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23.wmf"/><Relationship Id="rId15" Type="http://schemas.openxmlformats.org/officeDocument/2006/relationships/image" Target="../media/image39.wmf"/><Relationship Id="rId23" Type="http://schemas.openxmlformats.org/officeDocument/2006/relationships/image" Target="../media/image43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4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8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9" Type="http://schemas.openxmlformats.org/officeDocument/2006/relationships/oleObject" Target="../embeddings/oleObject72.bin"/><Relationship Id="rId21" Type="http://schemas.openxmlformats.org/officeDocument/2006/relationships/image" Target="../media/image58.wmf"/><Relationship Id="rId34" Type="http://schemas.openxmlformats.org/officeDocument/2006/relationships/image" Target="../media/image64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6.wmf"/><Relationship Id="rId25" Type="http://schemas.openxmlformats.org/officeDocument/2006/relationships/image" Target="../media/image60.wmf"/><Relationship Id="rId33" Type="http://schemas.openxmlformats.org/officeDocument/2006/relationships/oleObject" Target="../embeddings/oleObject69.bin"/><Relationship Id="rId38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29" Type="http://schemas.openxmlformats.org/officeDocument/2006/relationships/oleObject" Target="../embeddings/oleObject67.bin"/><Relationship Id="rId1" Type="http://schemas.openxmlformats.org/officeDocument/2006/relationships/tags" Target="../tags/tag9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64.bin"/><Relationship Id="rId32" Type="http://schemas.openxmlformats.org/officeDocument/2006/relationships/image" Target="../media/image63.wmf"/><Relationship Id="rId37" Type="http://schemas.openxmlformats.org/officeDocument/2006/relationships/oleObject" Target="../embeddings/oleObject71.bin"/><Relationship Id="rId40" Type="http://schemas.openxmlformats.org/officeDocument/2006/relationships/image" Target="../media/image67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28" Type="http://schemas.openxmlformats.org/officeDocument/2006/relationships/image" Target="../media/image61.wmf"/><Relationship Id="rId36" Type="http://schemas.openxmlformats.org/officeDocument/2006/relationships/image" Target="../media/image65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57.wmf"/><Relationship Id="rId31" Type="http://schemas.openxmlformats.org/officeDocument/2006/relationships/oleObject" Target="../embeddings/oleObject68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62.wmf"/><Relationship Id="rId35" Type="http://schemas.openxmlformats.org/officeDocument/2006/relationships/oleObject" Target="../embeddings/oleObject70.bin"/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124200"/>
            <a:ext cx="6172200" cy="1893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Sect 7.2 </a:t>
            </a:r>
            <a:br>
              <a:rPr lang="en-CA" dirty="0"/>
            </a:br>
            <a:r>
              <a:rPr lang="en-CA" dirty="0"/>
              <a:t>Problems Involving Lines, Circles, and Ellipses</a:t>
            </a: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22D9BF-232A-47DE-82AF-6973D6D46065}"/>
              </a:ext>
            </a:extLst>
          </p:cNvPr>
          <p:cNvSpPr txBox="1">
            <a:spLocks/>
          </p:cNvSpPr>
          <p:nvPr/>
        </p:nvSpPr>
        <p:spPr bwMode="auto">
          <a:xfrm>
            <a:off x="304799" y="166254"/>
            <a:ext cx="11268075" cy="5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CA" dirty="0"/>
              <a:t>Practice: Find the points of intersections between the circles and lines. Graph the system of equation: 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5CDCABF-33CF-4B95-A702-D9ACD9C3E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27789"/>
              </p:ext>
            </p:extLst>
          </p:nvPr>
        </p:nvGraphicFramePr>
        <p:xfrm>
          <a:off x="469900" y="1058863"/>
          <a:ext cx="35163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495000" progId="Equation.DSMT4">
                  <p:embed/>
                </p:oleObj>
              </mc:Choice>
              <mc:Fallback>
                <p:oleObj name="Equation" r:id="rId4" imgW="1917360" imgH="4950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25CDCABF-33CF-4B95-A702-D9ACD9C3E3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058863"/>
                        <a:ext cx="3516313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A4BE459-D620-46C5-AEC0-8C8F88218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966788"/>
            <a:ext cx="63482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dirty="0">
                <a:solidFill>
                  <a:srgbClr val="FF0000"/>
                </a:solidFill>
                <a:latin typeface="Century Schoolbook" pitchFamily="18" charset="0"/>
              </a:rPr>
              <a:t>First convert the circle equation to standard form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09BACF1-98E0-47DD-867E-E252CD5CB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104632"/>
              </p:ext>
            </p:extLst>
          </p:nvPr>
        </p:nvGraphicFramePr>
        <p:xfrm>
          <a:off x="319088" y="2092325"/>
          <a:ext cx="30749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241200" progId="Equation.DSMT4">
                  <p:embed/>
                </p:oleObj>
              </mc:Choice>
              <mc:Fallback>
                <p:oleObj name="Equation" r:id="rId6" imgW="1676160" imgH="2412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09BACF1-98E0-47DD-867E-E252CD5CB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092325"/>
                        <a:ext cx="3074987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8D017C8-1A67-4AA8-B913-ABC95CFCFB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735120"/>
              </p:ext>
            </p:extLst>
          </p:nvPr>
        </p:nvGraphicFramePr>
        <p:xfrm>
          <a:off x="288925" y="2566988"/>
          <a:ext cx="330676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304560" progId="Equation.DSMT4">
                  <p:embed/>
                </p:oleObj>
              </mc:Choice>
              <mc:Fallback>
                <p:oleObj name="Equation" r:id="rId8" imgW="1803240" imgH="30456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18D017C8-1A67-4AA8-B913-ABC95CFCFB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566988"/>
                        <a:ext cx="3306763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AF848D97-4ADE-4CFF-9AB7-062F4F6C4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486691"/>
              </p:ext>
            </p:extLst>
          </p:nvPr>
        </p:nvGraphicFramePr>
        <p:xfrm>
          <a:off x="873125" y="3062288"/>
          <a:ext cx="27003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291960" progId="Equation.DSMT4">
                  <p:embed/>
                </p:oleObj>
              </mc:Choice>
              <mc:Fallback>
                <p:oleObj name="Equation" r:id="rId10" imgW="1473120" imgH="29196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AF848D97-4ADE-4CFF-9AB7-062F4F6C4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3062288"/>
                        <a:ext cx="2700338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79EE1C-5EA9-49F3-B650-878941304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1433513"/>
            <a:ext cx="613180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dirty="0">
                <a:solidFill>
                  <a:srgbClr val="FF0000"/>
                </a:solidFill>
                <a:latin typeface="Century Schoolbook" pitchFamily="18" charset="0"/>
              </a:rPr>
              <a:t>Now substitute the line into the circle equation: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67783A4F-C63C-43B2-B374-CC917B5FF2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794231"/>
              </p:ext>
            </p:extLst>
          </p:nvPr>
        </p:nvGraphicFramePr>
        <p:xfrm>
          <a:off x="865188" y="3633788"/>
          <a:ext cx="28876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640" imgH="291960" progId="Equation.DSMT4">
                  <p:embed/>
                </p:oleObj>
              </mc:Choice>
              <mc:Fallback>
                <p:oleObj name="Equation" r:id="rId12" imgW="1574640" imgH="29196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67783A4F-C63C-43B2-B374-CC917B5FF2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3633788"/>
                        <a:ext cx="2887662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31B25262-6253-4DFC-8F44-41DA2CB72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57535"/>
              </p:ext>
            </p:extLst>
          </p:nvPr>
        </p:nvGraphicFramePr>
        <p:xfrm>
          <a:off x="214313" y="4246563"/>
          <a:ext cx="35639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42920" imgH="215640" progId="Equation.DSMT4">
                  <p:embed/>
                </p:oleObj>
              </mc:Choice>
              <mc:Fallback>
                <p:oleObj name="Equation" r:id="rId14" imgW="1942920" imgH="21564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31B25262-6253-4DFC-8F44-41DA2CB72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46563"/>
                        <a:ext cx="356393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0E82A614-38F2-4469-9512-CA9298634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284037"/>
              </p:ext>
            </p:extLst>
          </p:nvPr>
        </p:nvGraphicFramePr>
        <p:xfrm>
          <a:off x="1549400" y="4751388"/>
          <a:ext cx="22828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44520" imgH="215640" progId="Equation.DSMT4">
                  <p:embed/>
                </p:oleObj>
              </mc:Choice>
              <mc:Fallback>
                <p:oleObj name="Equation" r:id="rId16" imgW="1244520" imgH="21564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0E82A614-38F2-4469-9512-CA9298634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751388"/>
                        <a:ext cx="22828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D7624669-CD1E-4634-8936-096FDDCB3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533303"/>
              </p:ext>
            </p:extLst>
          </p:nvPr>
        </p:nvGraphicFramePr>
        <p:xfrm>
          <a:off x="2011363" y="5237163"/>
          <a:ext cx="18176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90360" imgH="215640" progId="Equation.DSMT4">
                  <p:embed/>
                </p:oleObj>
              </mc:Choice>
              <mc:Fallback>
                <p:oleObj name="Equation" r:id="rId18" imgW="990360" imgH="21564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D7624669-CD1E-4634-8936-096FDDCB3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3" y="5237163"/>
                        <a:ext cx="181768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31FE60B4-B2B5-4E36-948E-F26E01E8C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59597"/>
              </p:ext>
            </p:extLst>
          </p:nvPr>
        </p:nvGraphicFramePr>
        <p:xfrm>
          <a:off x="1758950" y="5745163"/>
          <a:ext cx="21431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68200" imgH="253800" progId="Equation.DSMT4">
                  <p:embed/>
                </p:oleObj>
              </mc:Choice>
              <mc:Fallback>
                <p:oleObj name="Equation" r:id="rId20" imgW="1168200" imgH="2538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31FE60B4-B2B5-4E36-948E-F26E01E8CF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5745163"/>
                        <a:ext cx="2143125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B5C2D3C7-3034-400A-AF08-29FC4EB0E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29006"/>
              </p:ext>
            </p:extLst>
          </p:nvPr>
        </p:nvGraphicFramePr>
        <p:xfrm>
          <a:off x="1681163" y="6299200"/>
          <a:ext cx="179387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77760" imgH="203040" progId="Equation.DSMT4">
                  <p:embed/>
                </p:oleObj>
              </mc:Choice>
              <mc:Fallback>
                <p:oleObj name="Equation" r:id="rId22" imgW="977760" imgH="20304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B5C2D3C7-3034-400A-AF08-29FC4EB0E2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6299200"/>
                        <a:ext cx="1793875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1D25916-FF6D-4E64-AB3B-66A43EF4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1" y="1852613"/>
            <a:ext cx="71691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dirty="0">
                <a:solidFill>
                  <a:srgbClr val="FF0000"/>
                </a:solidFill>
                <a:latin typeface="Century Schoolbook" pitchFamily="18" charset="0"/>
              </a:rPr>
              <a:t>There are two answers for ‘x”, each one is for a separate </a:t>
            </a:r>
            <a:br>
              <a:rPr lang="en-CA" sz="2100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 sz="2100" dirty="0">
                <a:solidFill>
                  <a:srgbClr val="FF0000"/>
                </a:solidFill>
                <a:latin typeface="Century Schoolbook" pitchFamily="18" charset="0"/>
              </a:rPr>
              <a:t>intersection point between the circle and line</a:t>
            </a: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8B105731-B5CB-4276-8B91-A352F198B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86335"/>
              </p:ext>
            </p:extLst>
          </p:nvPr>
        </p:nvGraphicFramePr>
        <p:xfrm>
          <a:off x="4308475" y="2652713"/>
          <a:ext cx="26558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47560" imgH="253800" progId="Equation.DSMT4">
                  <p:embed/>
                </p:oleObj>
              </mc:Choice>
              <mc:Fallback>
                <p:oleObj name="Equation" r:id="rId24" imgW="1447560" imgH="25380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8B105731-B5CB-4276-8B91-A352F198B4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2652713"/>
                        <a:ext cx="26558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ADEAF03A-C6D2-4520-AD1C-75E2C0F41A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335894"/>
              </p:ext>
            </p:extLst>
          </p:nvPr>
        </p:nvGraphicFramePr>
        <p:xfrm>
          <a:off x="5210175" y="3082925"/>
          <a:ext cx="8858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82400" imgH="203040" progId="Equation.DSMT4">
                  <p:embed/>
                </p:oleObj>
              </mc:Choice>
              <mc:Fallback>
                <p:oleObj name="Equation" r:id="rId26" imgW="482400" imgH="20304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ADEAF03A-C6D2-4520-AD1C-75E2C0F41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175" y="3082925"/>
                        <a:ext cx="885825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ACE6F5B1-B48A-41C5-9145-05BD7EC23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619964"/>
              </p:ext>
            </p:extLst>
          </p:nvPr>
        </p:nvGraphicFramePr>
        <p:xfrm>
          <a:off x="8199438" y="2605088"/>
          <a:ext cx="26082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422360" imgH="253800" progId="Equation.DSMT4">
                  <p:embed/>
                </p:oleObj>
              </mc:Choice>
              <mc:Fallback>
                <p:oleObj name="Equation" r:id="rId28" imgW="1422360" imgH="25380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ACE6F5B1-B48A-41C5-9145-05BD7EC233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8" y="2605088"/>
                        <a:ext cx="26082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41223323-DAA4-4F98-A1FD-B279E5462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75537"/>
              </p:ext>
            </p:extLst>
          </p:nvPr>
        </p:nvGraphicFramePr>
        <p:xfrm>
          <a:off x="9158288" y="3035300"/>
          <a:ext cx="72231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93480" imgH="203040" progId="Equation.DSMT4">
                  <p:embed/>
                </p:oleObj>
              </mc:Choice>
              <mc:Fallback>
                <p:oleObj name="Equation" r:id="rId30" imgW="393480" imgH="20304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41223323-DAA4-4F98-A1FD-B279E54621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8288" y="3035300"/>
                        <a:ext cx="722312" cy="373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08C89-C593-4931-A021-1A0AE1A343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4176" y="3490913"/>
                <a:ext cx="7169150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sz="2100" dirty="0">
                    <a:solidFill>
                      <a:srgbClr val="FF0000"/>
                    </a:solidFill>
                    <a:latin typeface="Century Schoolbook" pitchFamily="18" charset="0"/>
                  </a:rPr>
                  <a:t>The intersection points are </a:t>
                </a:r>
                <a14:m>
                  <m:oMath xmlns:m="http://schemas.openxmlformats.org/officeDocument/2006/math">
                    <m:r>
                      <a:rPr lang="en-CA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(−5,−4)</m:t>
                    </m:r>
                  </m:oMath>
                </a14:m>
                <a:r>
                  <a:rPr lang="en-CA" sz="2100" dirty="0">
                    <a:solidFill>
                      <a:srgbClr val="FF0000"/>
                    </a:solidFill>
                    <a:latin typeface="Century Schoolbook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1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(−1,4)</m:t>
                    </m:r>
                  </m:oMath>
                </a14:m>
                <a:endParaRPr lang="en-CA" sz="2100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E08C89-C593-4931-A021-1A0AE1A34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4176" y="3490913"/>
                <a:ext cx="7169150" cy="415498"/>
              </a:xfrm>
              <a:prstGeom prst="rect">
                <a:avLst/>
              </a:prstGeom>
              <a:blipFill>
                <a:blip r:embed="rId32"/>
                <a:stretch>
                  <a:fillRect l="-1020" t="-11765" b="-264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2453F6B4-9362-407C-9112-63DF0996CA7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848224" y="3907643"/>
            <a:ext cx="3367471" cy="28363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8C7036-6155-42BA-823B-5BFBE25D098C}"/>
              </a:ext>
            </a:extLst>
          </p:cNvPr>
          <p:cNvSpPr txBox="1">
            <a:spLocks/>
          </p:cNvSpPr>
          <p:nvPr/>
        </p:nvSpPr>
        <p:spPr bwMode="auto">
          <a:xfrm>
            <a:off x="304799" y="156729"/>
            <a:ext cx="11268075" cy="5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CA" dirty="0"/>
              <a:t>Practice: Find the points of intersections between the circles and lines. Graph the system of equation: 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9D72DBE8-994B-4B59-BA5B-1108D58617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219807"/>
              </p:ext>
            </p:extLst>
          </p:nvPr>
        </p:nvGraphicFramePr>
        <p:xfrm>
          <a:off x="312738" y="1131888"/>
          <a:ext cx="35623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520560" progId="Equation.DSMT4">
                  <p:embed/>
                </p:oleObj>
              </mc:Choice>
              <mc:Fallback>
                <p:oleObj name="Equation" r:id="rId4" imgW="1942920" imgH="52056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9D72DBE8-994B-4B59-BA5B-1108D58617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8" y="1131888"/>
                        <a:ext cx="356235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439B0F-24D6-4A25-91B0-A1AB152A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950" y="814388"/>
            <a:ext cx="422583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dirty="0">
                <a:solidFill>
                  <a:srgbClr val="FF0000"/>
                </a:solidFill>
                <a:latin typeface="Century Schoolbook" pitchFamily="18" charset="0"/>
              </a:rPr>
              <a:t>This is a system with two circles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7D26F-E1EA-4A45-A06F-D167CD56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1262063"/>
            <a:ext cx="625684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 dirty="0">
                <a:solidFill>
                  <a:srgbClr val="FF0000"/>
                </a:solidFill>
                <a:latin typeface="Century Schoolbook" pitchFamily="18" charset="0"/>
              </a:rPr>
              <a:t>Convert both circle equations into standard form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3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7289-5FE0-44AA-91D7-85007BFF8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74638"/>
            <a:ext cx="10223500" cy="620712"/>
          </a:xfrm>
        </p:spPr>
        <p:txBody>
          <a:bodyPr/>
          <a:lstStyle/>
          <a:p>
            <a:r>
              <a:rPr lang="en-US" dirty="0"/>
              <a:t>Finding Tangent Lines to a Circle: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90D30-7FE5-4DBE-8EA5-E2EE73DBA5B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7175" y="895350"/>
            <a:ext cx="11010900" cy="1771650"/>
          </a:xfrm>
        </p:spPr>
        <p:txBody>
          <a:bodyPr/>
          <a:lstStyle/>
          <a:p>
            <a:r>
              <a:rPr lang="en-US" dirty="0"/>
              <a:t>A line that is tangent to a circle will only intersect it at one point</a:t>
            </a:r>
          </a:p>
          <a:p>
            <a:r>
              <a:rPr lang="en-US" dirty="0"/>
              <a:t>At the “Point of Tangency”, the radius and tangent line will be perpendicular to each other</a:t>
            </a:r>
          </a:p>
          <a:p>
            <a:r>
              <a:rPr lang="en-US" dirty="0"/>
              <a:t>If we have the “POINT” of Tangency, finding the equation line will be easy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B315C5-3307-4D88-9D4E-0D5D0C846FD9}"/>
              </a:ext>
            </a:extLst>
          </p:cNvPr>
          <p:cNvSpPr/>
          <p:nvPr/>
        </p:nvSpPr>
        <p:spPr>
          <a:xfrm>
            <a:off x="272876" y="4496041"/>
            <a:ext cx="2304466" cy="2177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BC7163-41AE-4F8C-A64B-B17E70F93669}"/>
              </a:ext>
            </a:extLst>
          </p:cNvPr>
          <p:cNvCxnSpPr>
            <a:cxnSpLocks/>
          </p:cNvCxnSpPr>
          <p:nvPr/>
        </p:nvCxnSpPr>
        <p:spPr>
          <a:xfrm flipH="1" flipV="1">
            <a:off x="1140883" y="4030345"/>
            <a:ext cx="2035387" cy="139003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08F8E2-34E3-4DC3-A749-8F697AA19DA9}"/>
              </a:ext>
            </a:extLst>
          </p:cNvPr>
          <p:cNvCxnSpPr>
            <a:cxnSpLocks/>
          </p:cNvCxnSpPr>
          <p:nvPr/>
        </p:nvCxnSpPr>
        <p:spPr>
          <a:xfrm flipH="1">
            <a:off x="1382380" y="4693920"/>
            <a:ext cx="700420" cy="910870"/>
          </a:xfrm>
          <a:prstGeom prst="line">
            <a:avLst/>
          </a:prstGeom>
          <a:ln w="254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8CE30-C536-430E-ACF4-7A8529A5DF06}"/>
              </a:ext>
            </a:extLst>
          </p:cNvPr>
          <p:cNvGrpSpPr/>
          <p:nvPr/>
        </p:nvGrpSpPr>
        <p:grpSpPr>
          <a:xfrm>
            <a:off x="1954420" y="4790960"/>
            <a:ext cx="323859" cy="213427"/>
            <a:chOff x="8884241" y="2751786"/>
            <a:chExt cx="227562" cy="1586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335533-8682-4182-98A3-6D0AAB503C4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84241" y="2811530"/>
              <a:ext cx="126677" cy="926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0950409-BFBC-48F9-86AE-0993FB1D11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7517" y="2751786"/>
              <a:ext cx="114286" cy="1586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BEF0647-13BC-423B-A7B6-459700A4F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8155" y="5344182"/>
            <a:ext cx="406464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Century Schoolbook" pitchFamily="18" charset="0"/>
              </a:rPr>
              <a:t>The radius is perpendicular to the tangent line at the point of tangency!!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482E3-ED86-47FD-9FE1-47483ADC8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9805" y="2794022"/>
            <a:ext cx="24549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b="1" u="sng" dirty="0">
                <a:solidFill>
                  <a:srgbClr val="FF0000"/>
                </a:solidFill>
                <a:latin typeface="Century Schoolbook" pitchFamily="18" charset="0"/>
              </a:rPr>
              <a:t>RADIUS: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67965A-C669-4E0B-918A-27A2F65A2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685" y="2783227"/>
            <a:ext cx="36169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b="1" u="sng" dirty="0">
                <a:solidFill>
                  <a:srgbClr val="FF0000"/>
                </a:solidFill>
                <a:latin typeface="Century Schoolbook" pitchFamily="18" charset="0"/>
              </a:rPr>
              <a:t>TANGENT LINE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BDD5088-80FD-4C52-8CC0-5EE83E662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55704"/>
              </p:ext>
            </p:extLst>
          </p:nvPr>
        </p:nvGraphicFramePr>
        <p:xfrm>
          <a:off x="1036003" y="5518468"/>
          <a:ext cx="6826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53800" progId="Equation.DSMT4">
                  <p:embed/>
                </p:oleObj>
              </mc:Choice>
              <mc:Fallback>
                <p:oleObj name="Equation" r:id="rId4" imgW="38088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BDD5088-80FD-4C52-8CC0-5EE83E6624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003" y="5518468"/>
                        <a:ext cx="682625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2F38CEF-86A3-4AC5-BE77-9BA8BEE80A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032935"/>
              </p:ext>
            </p:extLst>
          </p:nvPr>
        </p:nvGraphicFramePr>
        <p:xfrm>
          <a:off x="2071688" y="4330065"/>
          <a:ext cx="704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253800" progId="Equation.DSMT4">
                  <p:embed/>
                </p:oleObj>
              </mc:Choice>
              <mc:Fallback>
                <p:oleObj name="Equation" r:id="rId6" imgW="3934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2F38CEF-86A3-4AC5-BE77-9BA8BEE80A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1688" y="4330065"/>
                        <a:ext cx="70485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3166BBC-E89F-4947-900E-1350EA339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519622"/>
              </p:ext>
            </p:extLst>
          </p:nvPr>
        </p:nvGraphicFramePr>
        <p:xfrm>
          <a:off x="3673475" y="3248025"/>
          <a:ext cx="2092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200" imgH="419040" progId="Equation.DSMT4">
                  <p:embed/>
                </p:oleObj>
              </mc:Choice>
              <mc:Fallback>
                <p:oleObj name="Equation" r:id="rId8" imgW="1168200" imgH="419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03166BBC-E89F-4947-900E-1350EA339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73475" y="3248025"/>
                        <a:ext cx="2092325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FD09DDC-6072-406E-BB64-2915E5AAE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21463"/>
              </p:ext>
            </p:extLst>
          </p:nvPr>
        </p:nvGraphicFramePr>
        <p:xfrm>
          <a:off x="5740400" y="3239135"/>
          <a:ext cx="4778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00" imgH="393480" progId="Equation.DSMT4">
                  <p:embed/>
                </p:oleObj>
              </mc:Choice>
              <mc:Fallback>
                <p:oleObj name="Equation" r:id="rId10" imgW="26640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FD09DDC-6072-406E-BB64-2915E5AAE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40400" y="3239135"/>
                        <a:ext cx="477838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D9BA859-3254-437D-9145-2F75FCE86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9496"/>
              </p:ext>
            </p:extLst>
          </p:nvPr>
        </p:nvGraphicFramePr>
        <p:xfrm>
          <a:off x="8048308" y="3240722"/>
          <a:ext cx="1857692" cy="6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393480" progId="Equation.DSMT4">
                  <p:embed/>
                </p:oleObj>
              </mc:Choice>
              <mc:Fallback>
                <p:oleObj name="Equation" r:id="rId12" imgW="105408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D9BA859-3254-437D-9145-2F75FCE86D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48308" y="3240722"/>
                        <a:ext cx="1857692" cy="69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18150F2-1D0F-4F5F-ABA7-F94D5F5AD7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8866"/>
              </p:ext>
            </p:extLst>
          </p:nvPr>
        </p:nvGraphicFramePr>
        <p:xfrm>
          <a:off x="8540115" y="3970655"/>
          <a:ext cx="13208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419040" progId="Equation.DSMT4">
                  <p:embed/>
                </p:oleObj>
              </mc:Choice>
              <mc:Fallback>
                <p:oleObj name="Equation" r:id="rId14" imgW="749160" imgH="419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D18150F2-1D0F-4F5F-ABA7-F94D5F5AD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40115" y="3970655"/>
                        <a:ext cx="1320800" cy="73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B82600E-EB00-4C97-A837-435F1530B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330715"/>
              </p:ext>
            </p:extLst>
          </p:nvPr>
        </p:nvGraphicFramePr>
        <p:xfrm>
          <a:off x="8602344" y="4773295"/>
          <a:ext cx="2239393" cy="76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55600" imgH="393480" progId="Equation.DSMT4">
                  <p:embed/>
                </p:oleObj>
              </mc:Choice>
              <mc:Fallback>
                <p:oleObj name="Equation" r:id="rId16" imgW="11556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B82600E-EB00-4C97-A837-435F1530B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02344" y="4773295"/>
                        <a:ext cx="2239393" cy="763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364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9E3BB5-4608-42D4-9838-06ADF30FC5A4}"/>
              </a:ext>
            </a:extLst>
          </p:cNvPr>
          <p:cNvSpPr txBox="1">
            <a:spLocks/>
          </p:cNvSpPr>
          <p:nvPr/>
        </p:nvSpPr>
        <p:spPr bwMode="auto">
          <a:xfrm>
            <a:off x="355081" y="493627"/>
            <a:ext cx="1038403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CA" dirty="0"/>
              <a:t>Ex: Find the Tangent Line to the circle at the point  at the point (1,1)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248CF0D-DE5D-47DC-A925-1F52CAEA8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118024"/>
              </p:ext>
            </p:extLst>
          </p:nvPr>
        </p:nvGraphicFramePr>
        <p:xfrm>
          <a:off x="952817" y="932930"/>
          <a:ext cx="3700001" cy="70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92100" progId="Equation.DSMT4">
                  <p:embed/>
                </p:oleObj>
              </mc:Choice>
              <mc:Fallback>
                <p:oleObj name="Equation" r:id="rId4" imgW="1536700" imgH="2921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3248CF0D-DE5D-47DC-A925-1F52CAEA89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817" y="932930"/>
                        <a:ext cx="3700001" cy="702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844B572-7752-4093-8B88-1B863ABE425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9888" y="3097848"/>
            <a:ext cx="8367712" cy="461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Ex: Find the Tangent Line to the circle   at the point (1,3)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06435DB0-59B6-41B6-9165-CD65B682D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65985"/>
              </p:ext>
            </p:extLst>
          </p:nvPr>
        </p:nvGraphicFramePr>
        <p:xfrm>
          <a:off x="747714" y="3588384"/>
          <a:ext cx="3979894" cy="74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8728" imgH="291973" progId="Equation.DSMT4">
                  <p:embed/>
                </p:oleObj>
              </mc:Choice>
              <mc:Fallback>
                <p:oleObj name="Equation" r:id="rId6" imgW="1548728" imgH="291973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06435DB0-59B6-41B6-9165-CD65B682D9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4" y="3588384"/>
                        <a:ext cx="3979894" cy="749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7649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Content Placeholder 2"/>
          <p:cNvSpPr>
            <a:spLocks noGrp="1"/>
          </p:cNvSpPr>
          <p:nvPr>
            <p:ph sz="quarter" idx="1"/>
          </p:nvPr>
        </p:nvSpPr>
        <p:spPr>
          <a:xfrm>
            <a:off x="395721" y="178667"/>
            <a:ext cx="8367713" cy="461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Ex: Find the Tangent Line of                                    at (1,1)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641261"/>
              </p:ext>
            </p:extLst>
          </p:nvPr>
        </p:nvGraphicFramePr>
        <p:xfrm>
          <a:off x="4732338" y="160771"/>
          <a:ext cx="27495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92100" progId="Equation.DSMT4">
                  <p:embed/>
                </p:oleObj>
              </mc:Choice>
              <mc:Fallback>
                <p:oleObj name="Equation" r:id="rId4" imgW="1536700" imgH="292100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160771"/>
                        <a:ext cx="274955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6" name="Group 176"/>
          <p:cNvGrpSpPr>
            <a:grpSpLocks noChangeAspect="1"/>
          </p:cNvGrpSpPr>
          <p:nvPr/>
        </p:nvGrpSpPr>
        <p:grpSpPr bwMode="auto">
          <a:xfrm>
            <a:off x="620713" y="1227695"/>
            <a:ext cx="4679950" cy="4498707"/>
            <a:chOff x="286" y="574"/>
            <a:chExt cx="2692" cy="2916"/>
          </a:xfrm>
        </p:grpSpPr>
        <p:sp>
          <p:nvSpPr>
            <p:cNvPr id="7203" name="AutoShape 175"/>
            <p:cNvSpPr>
              <a:spLocks noChangeAspect="1" noChangeArrowheads="1" noTextEdit="1"/>
            </p:cNvSpPr>
            <p:nvPr/>
          </p:nvSpPr>
          <p:spPr bwMode="auto">
            <a:xfrm>
              <a:off x="286" y="580"/>
              <a:ext cx="2692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4" name="Rectangle 177"/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205" name="Line 178"/>
            <p:cNvSpPr>
              <a:spLocks noChangeShapeType="1"/>
            </p:cNvSpPr>
            <p:nvPr/>
          </p:nvSpPr>
          <p:spPr bwMode="auto">
            <a:xfrm flipV="1">
              <a:off x="557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6" name="Line 179"/>
            <p:cNvSpPr>
              <a:spLocks noChangeShapeType="1"/>
            </p:cNvSpPr>
            <p:nvPr/>
          </p:nvSpPr>
          <p:spPr bwMode="auto">
            <a:xfrm flipV="1">
              <a:off x="559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7" name="Line 180"/>
            <p:cNvSpPr>
              <a:spLocks noChangeShapeType="1"/>
            </p:cNvSpPr>
            <p:nvPr/>
          </p:nvSpPr>
          <p:spPr bwMode="auto">
            <a:xfrm flipV="1">
              <a:off x="82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8" name="Line 181"/>
            <p:cNvSpPr>
              <a:spLocks noChangeShapeType="1"/>
            </p:cNvSpPr>
            <p:nvPr/>
          </p:nvSpPr>
          <p:spPr bwMode="auto">
            <a:xfrm flipV="1">
              <a:off x="82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09" name="Line 182"/>
            <p:cNvSpPr>
              <a:spLocks noChangeShapeType="1"/>
            </p:cNvSpPr>
            <p:nvPr/>
          </p:nvSpPr>
          <p:spPr bwMode="auto">
            <a:xfrm flipV="1">
              <a:off x="1093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0" name="Line 183"/>
            <p:cNvSpPr>
              <a:spLocks noChangeShapeType="1"/>
            </p:cNvSpPr>
            <p:nvPr/>
          </p:nvSpPr>
          <p:spPr bwMode="auto">
            <a:xfrm flipV="1">
              <a:off x="109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1" name="Line 184"/>
            <p:cNvSpPr>
              <a:spLocks noChangeShapeType="1"/>
            </p:cNvSpPr>
            <p:nvPr/>
          </p:nvSpPr>
          <p:spPr bwMode="auto">
            <a:xfrm flipV="1">
              <a:off x="1361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2" name="Line 185"/>
            <p:cNvSpPr>
              <a:spLocks noChangeShapeType="1"/>
            </p:cNvSpPr>
            <p:nvPr/>
          </p:nvSpPr>
          <p:spPr bwMode="auto">
            <a:xfrm flipV="1">
              <a:off x="1364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3" name="Line 186"/>
            <p:cNvSpPr>
              <a:spLocks noChangeShapeType="1"/>
            </p:cNvSpPr>
            <p:nvPr/>
          </p:nvSpPr>
          <p:spPr bwMode="auto">
            <a:xfrm flipV="1">
              <a:off x="189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4" name="Line 187"/>
            <p:cNvSpPr>
              <a:spLocks noChangeShapeType="1"/>
            </p:cNvSpPr>
            <p:nvPr/>
          </p:nvSpPr>
          <p:spPr bwMode="auto">
            <a:xfrm flipV="1">
              <a:off x="1900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5" name="Line 188"/>
            <p:cNvSpPr>
              <a:spLocks noChangeShapeType="1"/>
            </p:cNvSpPr>
            <p:nvPr/>
          </p:nvSpPr>
          <p:spPr bwMode="auto">
            <a:xfrm flipV="1">
              <a:off x="216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6" name="Line 189"/>
            <p:cNvSpPr>
              <a:spLocks noChangeShapeType="1"/>
            </p:cNvSpPr>
            <p:nvPr/>
          </p:nvSpPr>
          <p:spPr bwMode="auto">
            <a:xfrm flipV="1">
              <a:off x="216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7" name="Line 190"/>
            <p:cNvSpPr>
              <a:spLocks noChangeShapeType="1"/>
            </p:cNvSpPr>
            <p:nvPr/>
          </p:nvSpPr>
          <p:spPr bwMode="auto">
            <a:xfrm flipV="1">
              <a:off x="2434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8" name="Line 191"/>
            <p:cNvSpPr>
              <a:spLocks noChangeShapeType="1"/>
            </p:cNvSpPr>
            <p:nvPr/>
          </p:nvSpPr>
          <p:spPr bwMode="auto">
            <a:xfrm flipV="1">
              <a:off x="243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19" name="Line 192"/>
            <p:cNvSpPr>
              <a:spLocks noChangeShapeType="1"/>
            </p:cNvSpPr>
            <p:nvPr/>
          </p:nvSpPr>
          <p:spPr bwMode="auto">
            <a:xfrm flipV="1">
              <a:off x="2702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0" name="Line 193"/>
            <p:cNvSpPr>
              <a:spLocks noChangeShapeType="1"/>
            </p:cNvSpPr>
            <p:nvPr/>
          </p:nvSpPr>
          <p:spPr bwMode="auto">
            <a:xfrm flipV="1">
              <a:off x="270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1" name="Line 194"/>
            <p:cNvSpPr>
              <a:spLocks noChangeShapeType="1"/>
            </p:cNvSpPr>
            <p:nvPr/>
          </p:nvSpPr>
          <p:spPr bwMode="auto">
            <a:xfrm>
              <a:off x="291" y="315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2" name="Line 195"/>
            <p:cNvSpPr>
              <a:spLocks noChangeShapeType="1"/>
            </p:cNvSpPr>
            <p:nvPr/>
          </p:nvSpPr>
          <p:spPr bwMode="auto">
            <a:xfrm>
              <a:off x="291" y="316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3" name="Line 196"/>
            <p:cNvSpPr>
              <a:spLocks noChangeShapeType="1"/>
            </p:cNvSpPr>
            <p:nvPr/>
          </p:nvSpPr>
          <p:spPr bwMode="auto">
            <a:xfrm>
              <a:off x="291" y="283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4" name="Line 197"/>
            <p:cNvSpPr>
              <a:spLocks noChangeShapeType="1"/>
            </p:cNvSpPr>
            <p:nvPr/>
          </p:nvSpPr>
          <p:spPr bwMode="auto">
            <a:xfrm>
              <a:off x="291" y="283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5" name="Line 198"/>
            <p:cNvSpPr>
              <a:spLocks noChangeShapeType="1"/>
            </p:cNvSpPr>
            <p:nvPr/>
          </p:nvSpPr>
          <p:spPr bwMode="auto">
            <a:xfrm>
              <a:off x="291" y="218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6" name="Line 199"/>
            <p:cNvSpPr>
              <a:spLocks noChangeShapeType="1"/>
            </p:cNvSpPr>
            <p:nvPr/>
          </p:nvSpPr>
          <p:spPr bwMode="auto">
            <a:xfrm>
              <a:off x="291" y="219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7" name="Line 200"/>
            <p:cNvSpPr>
              <a:spLocks noChangeShapeType="1"/>
            </p:cNvSpPr>
            <p:nvPr/>
          </p:nvSpPr>
          <p:spPr bwMode="auto">
            <a:xfrm>
              <a:off x="291" y="187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8" name="Line 201"/>
            <p:cNvSpPr>
              <a:spLocks noChangeShapeType="1"/>
            </p:cNvSpPr>
            <p:nvPr/>
          </p:nvSpPr>
          <p:spPr bwMode="auto">
            <a:xfrm>
              <a:off x="291" y="187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29" name="Line 202"/>
            <p:cNvSpPr>
              <a:spLocks noChangeShapeType="1"/>
            </p:cNvSpPr>
            <p:nvPr/>
          </p:nvSpPr>
          <p:spPr bwMode="auto">
            <a:xfrm>
              <a:off x="291" y="154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0" name="Line 203"/>
            <p:cNvSpPr>
              <a:spLocks noChangeShapeType="1"/>
            </p:cNvSpPr>
            <p:nvPr/>
          </p:nvSpPr>
          <p:spPr bwMode="auto">
            <a:xfrm>
              <a:off x="291" y="1552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1" name="Line 204"/>
            <p:cNvSpPr>
              <a:spLocks noChangeShapeType="1"/>
            </p:cNvSpPr>
            <p:nvPr/>
          </p:nvSpPr>
          <p:spPr bwMode="auto">
            <a:xfrm>
              <a:off x="291" y="122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2" name="Line 205"/>
            <p:cNvSpPr>
              <a:spLocks noChangeShapeType="1"/>
            </p:cNvSpPr>
            <p:nvPr/>
          </p:nvSpPr>
          <p:spPr bwMode="auto">
            <a:xfrm>
              <a:off x="291" y="123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3" name="Line 206"/>
            <p:cNvSpPr>
              <a:spLocks noChangeShapeType="1"/>
            </p:cNvSpPr>
            <p:nvPr/>
          </p:nvSpPr>
          <p:spPr bwMode="auto">
            <a:xfrm>
              <a:off x="291" y="90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4" name="Line 207"/>
            <p:cNvSpPr>
              <a:spLocks noChangeShapeType="1"/>
            </p:cNvSpPr>
            <p:nvPr/>
          </p:nvSpPr>
          <p:spPr bwMode="auto">
            <a:xfrm>
              <a:off x="291" y="91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5" name="Line 208"/>
            <p:cNvSpPr>
              <a:spLocks noChangeShapeType="1"/>
            </p:cNvSpPr>
            <p:nvPr/>
          </p:nvSpPr>
          <p:spPr bwMode="auto">
            <a:xfrm>
              <a:off x="291" y="250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6" name="Line 209"/>
            <p:cNvSpPr>
              <a:spLocks noChangeShapeType="1"/>
            </p:cNvSpPr>
            <p:nvPr/>
          </p:nvSpPr>
          <p:spPr bwMode="auto">
            <a:xfrm>
              <a:off x="291" y="2512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7" name="Line 210"/>
            <p:cNvSpPr>
              <a:spLocks noChangeShapeType="1"/>
            </p:cNvSpPr>
            <p:nvPr/>
          </p:nvSpPr>
          <p:spPr bwMode="auto">
            <a:xfrm>
              <a:off x="291" y="251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8" name="Line 211"/>
            <p:cNvSpPr>
              <a:spLocks noChangeShapeType="1"/>
            </p:cNvSpPr>
            <p:nvPr/>
          </p:nvSpPr>
          <p:spPr bwMode="auto">
            <a:xfrm>
              <a:off x="291" y="252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39" name="Rectangle 212"/>
            <p:cNvSpPr>
              <a:spLocks noChangeArrowheads="1"/>
            </p:cNvSpPr>
            <p:nvPr/>
          </p:nvSpPr>
          <p:spPr bwMode="auto">
            <a:xfrm>
              <a:off x="2920" y="2326"/>
              <a:ext cx="4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7240" name="Freeform 213"/>
            <p:cNvSpPr>
              <a:spLocks/>
            </p:cNvSpPr>
            <p:nvPr/>
          </p:nvSpPr>
          <p:spPr bwMode="auto">
            <a:xfrm>
              <a:off x="2946" y="2464"/>
              <a:ext cx="24" cy="108"/>
            </a:xfrm>
            <a:custGeom>
              <a:avLst/>
              <a:gdLst>
                <a:gd name="T0" fmla="*/ 0 w 24"/>
                <a:gd name="T1" fmla="*/ 0 h 108"/>
                <a:gd name="T2" fmla="*/ 24 w 24"/>
                <a:gd name="T3" fmla="*/ 54 h 108"/>
                <a:gd name="T4" fmla="*/ 0 w 24"/>
                <a:gd name="T5" fmla="*/ 108 h 108"/>
                <a:gd name="T6" fmla="*/ 0 w 2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08"/>
                <a:gd name="T14" fmla="*/ 24 w 2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08">
                  <a:moveTo>
                    <a:pt x="0" y="0"/>
                  </a:moveTo>
                  <a:lnTo>
                    <a:pt x="2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241" name="Line 214"/>
            <p:cNvSpPr>
              <a:spLocks noChangeShapeType="1"/>
            </p:cNvSpPr>
            <p:nvPr/>
          </p:nvSpPr>
          <p:spPr bwMode="auto">
            <a:xfrm flipV="1">
              <a:off x="1627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2" name="Line 215"/>
            <p:cNvSpPr>
              <a:spLocks noChangeShapeType="1"/>
            </p:cNvSpPr>
            <p:nvPr/>
          </p:nvSpPr>
          <p:spPr bwMode="auto">
            <a:xfrm flipV="1">
              <a:off x="1629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3" name="Line 216"/>
            <p:cNvSpPr>
              <a:spLocks noChangeShapeType="1"/>
            </p:cNvSpPr>
            <p:nvPr/>
          </p:nvSpPr>
          <p:spPr bwMode="auto">
            <a:xfrm flipV="1">
              <a:off x="1632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4" name="Line 217"/>
            <p:cNvSpPr>
              <a:spLocks noChangeShapeType="1"/>
            </p:cNvSpPr>
            <p:nvPr/>
          </p:nvSpPr>
          <p:spPr bwMode="auto">
            <a:xfrm flipV="1">
              <a:off x="163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5" name="Rectangle 218"/>
            <p:cNvSpPr>
              <a:spLocks noChangeArrowheads="1"/>
            </p:cNvSpPr>
            <p:nvPr/>
          </p:nvSpPr>
          <p:spPr bwMode="auto">
            <a:xfrm>
              <a:off x="1664" y="574"/>
              <a:ext cx="4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7246" name="Freeform 219"/>
            <p:cNvSpPr>
              <a:spLocks/>
            </p:cNvSpPr>
            <p:nvPr/>
          </p:nvSpPr>
          <p:spPr bwMode="auto">
            <a:xfrm>
              <a:off x="1608" y="592"/>
              <a:ext cx="48" cy="54"/>
            </a:xfrm>
            <a:custGeom>
              <a:avLst/>
              <a:gdLst>
                <a:gd name="T0" fmla="*/ 0 w 48"/>
                <a:gd name="T1" fmla="*/ 54 h 54"/>
                <a:gd name="T2" fmla="*/ 24 w 48"/>
                <a:gd name="T3" fmla="*/ 0 h 54"/>
                <a:gd name="T4" fmla="*/ 48 w 48"/>
                <a:gd name="T5" fmla="*/ 54 h 54"/>
                <a:gd name="T6" fmla="*/ 0 w 4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54"/>
                <a:gd name="T14" fmla="*/ 48 w 4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54">
                  <a:moveTo>
                    <a:pt x="0" y="54"/>
                  </a:moveTo>
                  <a:lnTo>
                    <a:pt x="24" y="0"/>
                  </a:lnTo>
                  <a:lnTo>
                    <a:pt x="4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247" name="Rectangle 220"/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7248" name="Line 221"/>
            <p:cNvSpPr>
              <a:spLocks noChangeShapeType="1"/>
            </p:cNvSpPr>
            <p:nvPr/>
          </p:nvSpPr>
          <p:spPr bwMode="auto">
            <a:xfrm>
              <a:off x="559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49" name="Rectangle 222"/>
            <p:cNvSpPr>
              <a:spLocks noChangeArrowheads="1"/>
            </p:cNvSpPr>
            <p:nvPr/>
          </p:nvSpPr>
          <p:spPr bwMode="auto">
            <a:xfrm>
              <a:off x="533" y="2554"/>
              <a:ext cx="12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7250" name="Line 223"/>
            <p:cNvSpPr>
              <a:spLocks noChangeShapeType="1"/>
            </p:cNvSpPr>
            <p:nvPr/>
          </p:nvSpPr>
          <p:spPr bwMode="auto">
            <a:xfrm>
              <a:off x="828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1" name="Rectangle 224"/>
            <p:cNvSpPr>
              <a:spLocks noChangeArrowheads="1"/>
            </p:cNvSpPr>
            <p:nvPr/>
          </p:nvSpPr>
          <p:spPr bwMode="auto">
            <a:xfrm>
              <a:off x="801" y="2554"/>
              <a:ext cx="12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7252" name="Line 225"/>
            <p:cNvSpPr>
              <a:spLocks noChangeShapeType="1"/>
            </p:cNvSpPr>
            <p:nvPr/>
          </p:nvSpPr>
          <p:spPr bwMode="auto">
            <a:xfrm>
              <a:off x="1096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3" name="Rectangle 226"/>
            <p:cNvSpPr>
              <a:spLocks noChangeArrowheads="1"/>
            </p:cNvSpPr>
            <p:nvPr/>
          </p:nvSpPr>
          <p:spPr bwMode="auto">
            <a:xfrm>
              <a:off x="1069" y="2554"/>
              <a:ext cx="12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7254" name="Line 227"/>
            <p:cNvSpPr>
              <a:spLocks noChangeShapeType="1"/>
            </p:cNvSpPr>
            <p:nvPr/>
          </p:nvSpPr>
          <p:spPr bwMode="auto">
            <a:xfrm>
              <a:off x="1364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5" name="Rectangle 228"/>
            <p:cNvSpPr>
              <a:spLocks noChangeArrowheads="1"/>
            </p:cNvSpPr>
            <p:nvPr/>
          </p:nvSpPr>
          <p:spPr bwMode="auto">
            <a:xfrm>
              <a:off x="1338" y="2554"/>
              <a:ext cx="12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256" name="Rectangle 229"/>
            <p:cNvSpPr>
              <a:spLocks noChangeArrowheads="1"/>
            </p:cNvSpPr>
            <p:nvPr/>
          </p:nvSpPr>
          <p:spPr bwMode="auto">
            <a:xfrm>
              <a:off x="1643" y="2554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257" name="Line 230"/>
            <p:cNvSpPr>
              <a:spLocks noChangeShapeType="1"/>
            </p:cNvSpPr>
            <p:nvPr/>
          </p:nvSpPr>
          <p:spPr bwMode="auto">
            <a:xfrm>
              <a:off x="1900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58" name="Rectangle 231"/>
            <p:cNvSpPr>
              <a:spLocks noChangeArrowheads="1"/>
            </p:cNvSpPr>
            <p:nvPr/>
          </p:nvSpPr>
          <p:spPr bwMode="auto">
            <a:xfrm>
              <a:off x="1903" y="2554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7259" name="Line 232"/>
            <p:cNvSpPr>
              <a:spLocks noChangeShapeType="1"/>
            </p:cNvSpPr>
            <p:nvPr/>
          </p:nvSpPr>
          <p:spPr bwMode="auto">
            <a:xfrm>
              <a:off x="2168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0" name="Rectangle 233"/>
            <p:cNvSpPr>
              <a:spLocks noChangeArrowheads="1"/>
            </p:cNvSpPr>
            <p:nvPr/>
          </p:nvSpPr>
          <p:spPr bwMode="auto">
            <a:xfrm>
              <a:off x="2171" y="2554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261" name="Line 234"/>
            <p:cNvSpPr>
              <a:spLocks noChangeShapeType="1"/>
            </p:cNvSpPr>
            <p:nvPr/>
          </p:nvSpPr>
          <p:spPr bwMode="auto">
            <a:xfrm>
              <a:off x="2436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2" name="Rectangle 235"/>
            <p:cNvSpPr>
              <a:spLocks noChangeArrowheads="1"/>
            </p:cNvSpPr>
            <p:nvPr/>
          </p:nvSpPr>
          <p:spPr bwMode="auto">
            <a:xfrm>
              <a:off x="2439" y="2554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263" name="Line 236"/>
            <p:cNvSpPr>
              <a:spLocks noChangeShapeType="1"/>
            </p:cNvSpPr>
            <p:nvPr/>
          </p:nvSpPr>
          <p:spPr bwMode="auto">
            <a:xfrm>
              <a:off x="2705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4" name="Rectangle 237"/>
            <p:cNvSpPr>
              <a:spLocks noChangeArrowheads="1"/>
            </p:cNvSpPr>
            <p:nvPr/>
          </p:nvSpPr>
          <p:spPr bwMode="auto">
            <a:xfrm>
              <a:off x="2707" y="2554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265" name="Rectangle 238"/>
            <p:cNvSpPr>
              <a:spLocks noChangeArrowheads="1"/>
            </p:cNvSpPr>
            <p:nvPr/>
          </p:nvSpPr>
          <p:spPr bwMode="auto">
            <a:xfrm>
              <a:off x="1564" y="3100"/>
              <a:ext cx="12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7266" name="Line 239"/>
            <p:cNvSpPr>
              <a:spLocks noChangeShapeType="1"/>
            </p:cNvSpPr>
            <p:nvPr/>
          </p:nvSpPr>
          <p:spPr bwMode="auto">
            <a:xfrm>
              <a:off x="1619" y="3160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7" name="Rectangle 240"/>
            <p:cNvSpPr>
              <a:spLocks noChangeArrowheads="1"/>
            </p:cNvSpPr>
            <p:nvPr/>
          </p:nvSpPr>
          <p:spPr bwMode="auto">
            <a:xfrm>
              <a:off x="1564" y="2776"/>
              <a:ext cx="124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268" name="Line 241"/>
            <p:cNvSpPr>
              <a:spLocks noChangeShapeType="1"/>
            </p:cNvSpPr>
            <p:nvPr/>
          </p:nvSpPr>
          <p:spPr bwMode="auto">
            <a:xfrm>
              <a:off x="1619" y="2836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69" name="Rectangle 242"/>
            <p:cNvSpPr>
              <a:spLocks noChangeArrowheads="1"/>
            </p:cNvSpPr>
            <p:nvPr/>
          </p:nvSpPr>
          <p:spPr bwMode="auto">
            <a:xfrm>
              <a:off x="1590" y="2134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7270" name="Line 243"/>
            <p:cNvSpPr>
              <a:spLocks noChangeShapeType="1"/>
            </p:cNvSpPr>
            <p:nvPr/>
          </p:nvSpPr>
          <p:spPr bwMode="auto">
            <a:xfrm>
              <a:off x="1619" y="2194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1" name="Rectangle 244"/>
            <p:cNvSpPr>
              <a:spLocks noChangeArrowheads="1"/>
            </p:cNvSpPr>
            <p:nvPr/>
          </p:nvSpPr>
          <p:spPr bwMode="auto">
            <a:xfrm>
              <a:off x="1590" y="1816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272" name="Line 245"/>
            <p:cNvSpPr>
              <a:spLocks noChangeShapeType="1"/>
            </p:cNvSpPr>
            <p:nvPr/>
          </p:nvSpPr>
          <p:spPr bwMode="auto">
            <a:xfrm>
              <a:off x="1619" y="1876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3" name="Rectangle 246"/>
            <p:cNvSpPr>
              <a:spLocks noChangeArrowheads="1"/>
            </p:cNvSpPr>
            <p:nvPr/>
          </p:nvSpPr>
          <p:spPr bwMode="auto">
            <a:xfrm>
              <a:off x="1590" y="1492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274" name="Line 247"/>
            <p:cNvSpPr>
              <a:spLocks noChangeShapeType="1"/>
            </p:cNvSpPr>
            <p:nvPr/>
          </p:nvSpPr>
          <p:spPr bwMode="auto">
            <a:xfrm>
              <a:off x="1619" y="1552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5" name="Rectangle 248"/>
            <p:cNvSpPr>
              <a:spLocks noChangeArrowheads="1"/>
            </p:cNvSpPr>
            <p:nvPr/>
          </p:nvSpPr>
          <p:spPr bwMode="auto">
            <a:xfrm>
              <a:off x="1590" y="1174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276" name="Line 249"/>
            <p:cNvSpPr>
              <a:spLocks noChangeShapeType="1"/>
            </p:cNvSpPr>
            <p:nvPr/>
          </p:nvSpPr>
          <p:spPr bwMode="auto">
            <a:xfrm>
              <a:off x="1619" y="1234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7" name="Rectangle 250"/>
            <p:cNvSpPr>
              <a:spLocks noChangeArrowheads="1"/>
            </p:cNvSpPr>
            <p:nvPr/>
          </p:nvSpPr>
          <p:spPr bwMode="auto">
            <a:xfrm>
              <a:off x="1590" y="850"/>
              <a:ext cx="62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7278" name="Line 251"/>
            <p:cNvSpPr>
              <a:spLocks noChangeShapeType="1"/>
            </p:cNvSpPr>
            <p:nvPr/>
          </p:nvSpPr>
          <p:spPr bwMode="auto">
            <a:xfrm>
              <a:off x="1619" y="910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79" name="Rectangle 252"/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83" name="Oval 82"/>
          <p:cNvSpPr/>
          <p:nvPr/>
        </p:nvSpPr>
        <p:spPr>
          <a:xfrm>
            <a:off x="388938" y="992476"/>
            <a:ext cx="3308350" cy="35115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1984376" y="2681576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85" name="Straight Arrow Connector 84"/>
          <p:cNvCxnSpPr>
            <a:endCxn id="86" idx="5"/>
          </p:cNvCxnSpPr>
          <p:nvPr/>
        </p:nvCxnSpPr>
        <p:spPr>
          <a:xfrm>
            <a:off x="2033588" y="2727613"/>
            <a:ext cx="1427162" cy="10287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3386138" y="3669001"/>
            <a:ext cx="87312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7" name="Straight Arrow Connector 96"/>
          <p:cNvCxnSpPr>
            <a:endCxn id="86" idx="6"/>
          </p:cNvCxnSpPr>
          <p:nvPr/>
        </p:nvCxnSpPr>
        <p:spPr>
          <a:xfrm flipV="1">
            <a:off x="2025650" y="3719802"/>
            <a:ext cx="1447800" cy="158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1554956" y="3249107"/>
            <a:ext cx="960438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TextBox 102"/>
          <p:cNvSpPr txBox="1">
            <a:spLocks noChangeArrowheads="1"/>
          </p:cNvSpPr>
          <p:nvPr/>
        </p:nvSpPr>
        <p:spPr bwMode="auto">
          <a:xfrm>
            <a:off x="6669089" y="1270001"/>
            <a:ext cx="296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Find the slope of the radius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Center to Tangent Point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748464" y="1868488"/>
          <a:ext cx="9302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4" y="1868488"/>
                        <a:ext cx="93027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43871"/>
              </p:ext>
            </p:extLst>
          </p:nvPr>
        </p:nvGraphicFramePr>
        <p:xfrm>
          <a:off x="1679575" y="2318039"/>
          <a:ext cx="6556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696" imgH="253890" progId="Equation.DSMT4">
                  <p:embed/>
                </p:oleObj>
              </mc:Choice>
              <mc:Fallback>
                <p:oleObj name="Equation" r:id="rId8" imgW="469696" imgH="253890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2318039"/>
                        <a:ext cx="655638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62303"/>
              </p:ext>
            </p:extLst>
          </p:nvPr>
        </p:nvGraphicFramePr>
        <p:xfrm>
          <a:off x="3521076" y="3775364"/>
          <a:ext cx="4603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057" imgH="253890" progId="Equation.DSMT4">
                  <p:embed/>
                </p:oleObj>
              </mc:Choice>
              <mc:Fallback>
                <p:oleObj name="Equation" r:id="rId10" imgW="330057" imgH="25389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6" y="3775364"/>
                        <a:ext cx="460375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705725" y="1843089"/>
          <a:ext cx="12207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531" imgH="482391" progId="Equation.DSMT4">
                  <p:embed/>
                </p:oleObj>
              </mc:Choice>
              <mc:Fallback>
                <p:oleObj name="Equation" r:id="rId12" imgW="850531" imgH="482391" progId="Equation.DSMT4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843089"/>
                        <a:ext cx="1220788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8986838" y="1773239"/>
          <a:ext cx="41116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195" imgH="431613" progId="Equation.DSMT4">
                  <p:embed/>
                </p:oleObj>
              </mc:Choice>
              <mc:Fallback>
                <p:oleObj name="Equation" r:id="rId14" imgW="241195" imgH="431613" progId="Equation.DSMT4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6838" y="1773239"/>
                        <a:ext cx="411162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TextBox 102"/>
          <p:cNvSpPr txBox="1">
            <a:spLocks noChangeArrowheads="1"/>
          </p:cNvSpPr>
          <p:nvPr/>
        </p:nvSpPr>
        <p:spPr bwMode="auto">
          <a:xfrm>
            <a:off x="6724651" y="2690813"/>
            <a:ext cx="3656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Find the slope of the Tangent Line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(Negative Reciprocals)</a:t>
            </a:r>
          </a:p>
        </p:txBody>
      </p:sp>
      <p:graphicFrame>
        <p:nvGraphicFramePr>
          <p:cNvPr id="7176" name="Object 7"/>
          <p:cNvGraphicFramePr>
            <a:graphicFrameLocks noChangeAspect="1"/>
          </p:cNvGraphicFramePr>
          <p:nvPr/>
        </p:nvGraphicFramePr>
        <p:xfrm>
          <a:off x="6827839" y="3422650"/>
          <a:ext cx="9731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36600" imgH="431800" progId="Equation.DSMT4">
                  <p:embed/>
                </p:oleObj>
              </mc:Choice>
              <mc:Fallback>
                <p:oleObj name="Equation" r:id="rId16" imgW="736600" imgH="431800" progId="Equation.DSMT4">
                  <p:embed/>
                  <p:pic>
                    <p:nvPicPr>
                      <p:cNvPr id="71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9" y="3422650"/>
                        <a:ext cx="97313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7"/>
          <p:cNvGraphicFramePr>
            <a:graphicFrameLocks noChangeAspect="1"/>
          </p:cNvGraphicFramePr>
          <p:nvPr/>
        </p:nvGraphicFramePr>
        <p:xfrm>
          <a:off x="7937500" y="3243264"/>
          <a:ext cx="10112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474" imgH="431613" progId="Equation.DSMT4">
                  <p:embed/>
                </p:oleObj>
              </mc:Choice>
              <mc:Fallback>
                <p:oleObj name="Equation" r:id="rId18" imgW="520474" imgH="431613" progId="Equation.DSMT4">
                  <p:embed/>
                  <p:pic>
                    <p:nvPicPr>
                      <p:cNvPr id="71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0" y="3243264"/>
                        <a:ext cx="10112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Straight Arrow Connector 97"/>
          <p:cNvCxnSpPr/>
          <p:nvPr/>
        </p:nvCxnSpPr>
        <p:spPr>
          <a:xfrm>
            <a:off x="3406775" y="2249776"/>
            <a:ext cx="984250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>
            <a:off x="2672557" y="2980820"/>
            <a:ext cx="1493837" cy="63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4316413" y="2197388"/>
            <a:ext cx="87312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4" name="Straight Arrow Connector 103"/>
          <p:cNvCxnSpPr/>
          <p:nvPr/>
        </p:nvCxnSpPr>
        <p:spPr>
          <a:xfrm rot="10800000">
            <a:off x="2493964" y="5224752"/>
            <a:ext cx="928687" cy="317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5400000">
            <a:off x="2673351" y="4470689"/>
            <a:ext cx="1495425" cy="635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2449513" y="5161251"/>
            <a:ext cx="87312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9" name="Straight Connector 108"/>
          <p:cNvCxnSpPr/>
          <p:nvPr/>
        </p:nvCxnSpPr>
        <p:spPr>
          <a:xfrm rot="5400000">
            <a:off x="1235870" y="2063245"/>
            <a:ext cx="4605337" cy="293370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2" name="TextBox 102"/>
          <p:cNvSpPr txBox="1">
            <a:spLocks noChangeArrowheads="1"/>
          </p:cNvSpPr>
          <p:nvPr/>
        </p:nvSpPr>
        <p:spPr bwMode="auto">
          <a:xfrm>
            <a:off x="6700839" y="4057651"/>
            <a:ext cx="348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Find the equation of the Tangent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Line  (Line Equation)</a:t>
            </a:r>
          </a:p>
        </p:txBody>
      </p:sp>
      <p:graphicFrame>
        <p:nvGraphicFramePr>
          <p:cNvPr id="7178" name="Object 7"/>
          <p:cNvGraphicFramePr>
            <a:graphicFrameLocks noChangeAspect="1"/>
          </p:cNvGraphicFramePr>
          <p:nvPr/>
        </p:nvGraphicFramePr>
        <p:xfrm>
          <a:off x="6784975" y="4606925"/>
          <a:ext cx="11938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48975" imgH="431613" progId="Equation.DSMT4">
                  <p:embed/>
                </p:oleObj>
              </mc:Choice>
              <mc:Fallback>
                <p:oleObj name="Equation" r:id="rId20" imgW="748975" imgH="431613" progId="Equation.DSMT4">
                  <p:embed/>
                  <p:pic>
                    <p:nvPicPr>
                      <p:cNvPr id="71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4606925"/>
                        <a:ext cx="1193800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7"/>
          <p:cNvGraphicFramePr>
            <a:graphicFrameLocks noChangeAspect="1"/>
          </p:cNvGraphicFramePr>
          <p:nvPr/>
        </p:nvGraphicFramePr>
        <p:xfrm>
          <a:off x="6681788" y="5286376"/>
          <a:ext cx="14779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27100" imgH="431800" progId="Equation.DSMT4">
                  <p:embed/>
                </p:oleObj>
              </mc:Choice>
              <mc:Fallback>
                <p:oleObj name="Equation" r:id="rId22" imgW="927100" imgH="431800" progId="Equation.DSMT4">
                  <p:embed/>
                  <p:pic>
                    <p:nvPicPr>
                      <p:cNvPr id="71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1788" y="5286376"/>
                        <a:ext cx="14779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7"/>
          <p:cNvGraphicFramePr>
            <a:graphicFrameLocks noChangeAspect="1"/>
          </p:cNvGraphicFramePr>
          <p:nvPr/>
        </p:nvGraphicFramePr>
        <p:xfrm>
          <a:off x="6737351" y="5953126"/>
          <a:ext cx="95091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96900" imgH="431800" progId="Equation.DSMT4">
                  <p:embed/>
                </p:oleObj>
              </mc:Choice>
              <mc:Fallback>
                <p:oleObj name="Equation" r:id="rId24" imgW="596900" imgH="431800" progId="Equation.DSMT4">
                  <p:embed/>
                  <p:pic>
                    <p:nvPicPr>
                      <p:cNvPr id="71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351" y="5953126"/>
                        <a:ext cx="95091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7"/>
          <p:cNvGraphicFramePr>
            <a:graphicFrameLocks noChangeAspect="1"/>
          </p:cNvGraphicFramePr>
          <p:nvPr/>
        </p:nvGraphicFramePr>
        <p:xfrm>
          <a:off x="6886576" y="5957889"/>
          <a:ext cx="8096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08000" imgH="431800" progId="Equation.DSMT4">
                  <p:embed/>
                </p:oleObj>
              </mc:Choice>
              <mc:Fallback>
                <p:oleObj name="Equation" r:id="rId26" imgW="508000" imgH="431800" progId="Equation.DSMT4">
                  <p:embed/>
                  <p:pic>
                    <p:nvPicPr>
                      <p:cNvPr id="71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6" y="5957889"/>
                        <a:ext cx="8096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7"/>
          <p:cNvGraphicFramePr>
            <a:graphicFrameLocks noChangeAspect="1"/>
          </p:cNvGraphicFramePr>
          <p:nvPr/>
        </p:nvGraphicFramePr>
        <p:xfrm>
          <a:off x="8783639" y="4783139"/>
          <a:ext cx="123348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74364" imgH="431613" progId="Equation.DSMT4">
                  <p:embed/>
                </p:oleObj>
              </mc:Choice>
              <mc:Fallback>
                <p:oleObj name="Equation" r:id="rId28" imgW="774364" imgH="431613" progId="Equation.DSMT4">
                  <p:embed/>
                  <p:pic>
                    <p:nvPicPr>
                      <p:cNvPr id="71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3639" y="4783139"/>
                        <a:ext cx="1233487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335456"/>
              </p:ext>
            </p:extLst>
          </p:nvPr>
        </p:nvGraphicFramePr>
        <p:xfrm>
          <a:off x="3568700" y="943263"/>
          <a:ext cx="1233488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74364" imgH="431613" progId="Equation.DSMT4">
                  <p:embed/>
                </p:oleObj>
              </mc:Choice>
              <mc:Fallback>
                <p:oleObj name="Equation" r:id="rId30" imgW="774364" imgH="431613" progId="Equation.DSMT4">
                  <p:embed/>
                  <p:pic>
                    <p:nvPicPr>
                      <p:cNvPr id="7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943263"/>
                        <a:ext cx="1233488" cy="687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6" grpId="0" animBg="1"/>
      <p:bldP spid="7193" grpId="0"/>
      <p:bldP spid="7194" grpId="0"/>
      <p:bldP spid="103" grpId="0" animBg="1"/>
      <p:bldP spid="107" grpId="0" animBg="1"/>
      <p:bldP spid="7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8" name="Group 19"/>
          <p:cNvGrpSpPr>
            <a:grpSpLocks noChangeAspect="1"/>
          </p:cNvGrpSpPr>
          <p:nvPr/>
        </p:nvGrpSpPr>
        <p:grpSpPr bwMode="auto">
          <a:xfrm>
            <a:off x="1663701" y="1129227"/>
            <a:ext cx="4868863" cy="4741348"/>
            <a:chOff x="363" y="1271"/>
            <a:chExt cx="2624" cy="2555"/>
          </a:xfrm>
        </p:grpSpPr>
        <p:sp>
          <p:nvSpPr>
            <p:cNvPr id="82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363" y="1275"/>
              <a:ext cx="2624" cy="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7" name="Rectangle 20"/>
            <p:cNvSpPr>
              <a:spLocks noChangeArrowheads="1"/>
            </p:cNvSpPr>
            <p:nvPr/>
          </p:nvSpPr>
          <p:spPr bwMode="auto">
            <a:xfrm>
              <a:off x="366" y="1279"/>
              <a:ext cx="2618" cy="2543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8" name="Line 21"/>
            <p:cNvSpPr>
              <a:spLocks noChangeShapeType="1"/>
            </p:cNvSpPr>
            <p:nvPr/>
          </p:nvSpPr>
          <p:spPr bwMode="auto">
            <a:xfrm flipV="1">
              <a:off x="553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9" name="Line 22"/>
            <p:cNvSpPr>
              <a:spLocks noChangeShapeType="1"/>
            </p:cNvSpPr>
            <p:nvPr/>
          </p:nvSpPr>
          <p:spPr bwMode="auto">
            <a:xfrm flipV="1">
              <a:off x="555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0" name="Line 23"/>
            <p:cNvSpPr>
              <a:spLocks noChangeShapeType="1"/>
            </p:cNvSpPr>
            <p:nvPr/>
          </p:nvSpPr>
          <p:spPr bwMode="auto">
            <a:xfrm flipV="1">
              <a:off x="740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1" name="Line 24"/>
            <p:cNvSpPr>
              <a:spLocks noChangeShapeType="1"/>
            </p:cNvSpPr>
            <p:nvPr/>
          </p:nvSpPr>
          <p:spPr bwMode="auto">
            <a:xfrm flipV="1">
              <a:off x="742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2" name="Line 25"/>
            <p:cNvSpPr>
              <a:spLocks noChangeShapeType="1"/>
            </p:cNvSpPr>
            <p:nvPr/>
          </p:nvSpPr>
          <p:spPr bwMode="auto">
            <a:xfrm flipV="1">
              <a:off x="927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3" name="Line 26"/>
            <p:cNvSpPr>
              <a:spLocks noChangeShapeType="1"/>
            </p:cNvSpPr>
            <p:nvPr/>
          </p:nvSpPr>
          <p:spPr bwMode="auto">
            <a:xfrm flipV="1">
              <a:off x="929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4" name="Line 27"/>
            <p:cNvSpPr>
              <a:spLocks noChangeShapeType="1"/>
            </p:cNvSpPr>
            <p:nvPr/>
          </p:nvSpPr>
          <p:spPr bwMode="auto">
            <a:xfrm flipV="1">
              <a:off x="1111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5" name="Line 28"/>
            <p:cNvSpPr>
              <a:spLocks noChangeShapeType="1"/>
            </p:cNvSpPr>
            <p:nvPr/>
          </p:nvSpPr>
          <p:spPr bwMode="auto">
            <a:xfrm flipV="1">
              <a:off x="1114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6" name="Line 29"/>
            <p:cNvSpPr>
              <a:spLocks noChangeShapeType="1"/>
            </p:cNvSpPr>
            <p:nvPr/>
          </p:nvSpPr>
          <p:spPr bwMode="auto">
            <a:xfrm flipV="1">
              <a:off x="1298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Line 30"/>
            <p:cNvSpPr>
              <a:spLocks noChangeShapeType="1"/>
            </p:cNvSpPr>
            <p:nvPr/>
          </p:nvSpPr>
          <p:spPr bwMode="auto">
            <a:xfrm flipV="1">
              <a:off x="1301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8" name="Line 31"/>
            <p:cNvSpPr>
              <a:spLocks noChangeShapeType="1"/>
            </p:cNvSpPr>
            <p:nvPr/>
          </p:nvSpPr>
          <p:spPr bwMode="auto">
            <a:xfrm flipV="1">
              <a:off x="1485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Line 32"/>
            <p:cNvSpPr>
              <a:spLocks noChangeShapeType="1"/>
            </p:cNvSpPr>
            <p:nvPr/>
          </p:nvSpPr>
          <p:spPr bwMode="auto">
            <a:xfrm flipV="1">
              <a:off x="1488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0" name="Line 33"/>
            <p:cNvSpPr>
              <a:spLocks noChangeShapeType="1"/>
            </p:cNvSpPr>
            <p:nvPr/>
          </p:nvSpPr>
          <p:spPr bwMode="auto">
            <a:xfrm flipV="1">
              <a:off x="1672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Line 34"/>
            <p:cNvSpPr>
              <a:spLocks noChangeShapeType="1"/>
            </p:cNvSpPr>
            <p:nvPr/>
          </p:nvSpPr>
          <p:spPr bwMode="auto">
            <a:xfrm flipV="1">
              <a:off x="1675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2" name="Line 35"/>
            <p:cNvSpPr>
              <a:spLocks noChangeShapeType="1"/>
            </p:cNvSpPr>
            <p:nvPr/>
          </p:nvSpPr>
          <p:spPr bwMode="auto">
            <a:xfrm flipV="1">
              <a:off x="2047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Line 36"/>
            <p:cNvSpPr>
              <a:spLocks noChangeShapeType="1"/>
            </p:cNvSpPr>
            <p:nvPr/>
          </p:nvSpPr>
          <p:spPr bwMode="auto">
            <a:xfrm flipV="1">
              <a:off x="2049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4" name="Line 37"/>
            <p:cNvSpPr>
              <a:spLocks noChangeShapeType="1"/>
            </p:cNvSpPr>
            <p:nvPr/>
          </p:nvSpPr>
          <p:spPr bwMode="auto">
            <a:xfrm flipV="1">
              <a:off x="2234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5" name="Line 38"/>
            <p:cNvSpPr>
              <a:spLocks noChangeShapeType="1"/>
            </p:cNvSpPr>
            <p:nvPr/>
          </p:nvSpPr>
          <p:spPr bwMode="auto">
            <a:xfrm flipV="1">
              <a:off x="2236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Line 39"/>
            <p:cNvSpPr>
              <a:spLocks noChangeShapeType="1"/>
            </p:cNvSpPr>
            <p:nvPr/>
          </p:nvSpPr>
          <p:spPr bwMode="auto">
            <a:xfrm flipV="1">
              <a:off x="2418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Line 40"/>
            <p:cNvSpPr>
              <a:spLocks noChangeShapeType="1"/>
            </p:cNvSpPr>
            <p:nvPr/>
          </p:nvSpPr>
          <p:spPr bwMode="auto">
            <a:xfrm flipV="1">
              <a:off x="2421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Line 41"/>
            <p:cNvSpPr>
              <a:spLocks noChangeShapeType="1"/>
            </p:cNvSpPr>
            <p:nvPr/>
          </p:nvSpPr>
          <p:spPr bwMode="auto">
            <a:xfrm flipV="1">
              <a:off x="2605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9" name="Line 42"/>
            <p:cNvSpPr>
              <a:spLocks noChangeShapeType="1"/>
            </p:cNvSpPr>
            <p:nvPr/>
          </p:nvSpPr>
          <p:spPr bwMode="auto">
            <a:xfrm flipV="1">
              <a:off x="2608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0" name="Line 43"/>
            <p:cNvSpPr>
              <a:spLocks noChangeShapeType="1"/>
            </p:cNvSpPr>
            <p:nvPr/>
          </p:nvSpPr>
          <p:spPr bwMode="auto">
            <a:xfrm flipV="1">
              <a:off x="2792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1" name="Line 44"/>
            <p:cNvSpPr>
              <a:spLocks noChangeShapeType="1"/>
            </p:cNvSpPr>
            <p:nvPr/>
          </p:nvSpPr>
          <p:spPr bwMode="auto">
            <a:xfrm flipV="1">
              <a:off x="2795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2" name="Line 45"/>
            <p:cNvSpPr>
              <a:spLocks noChangeShapeType="1"/>
            </p:cNvSpPr>
            <p:nvPr/>
          </p:nvSpPr>
          <p:spPr bwMode="auto">
            <a:xfrm>
              <a:off x="368" y="3618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3" name="Line 46"/>
            <p:cNvSpPr>
              <a:spLocks noChangeShapeType="1"/>
            </p:cNvSpPr>
            <p:nvPr/>
          </p:nvSpPr>
          <p:spPr bwMode="auto">
            <a:xfrm>
              <a:off x="368" y="3622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4" name="Line 47"/>
            <p:cNvSpPr>
              <a:spLocks noChangeShapeType="1"/>
            </p:cNvSpPr>
            <p:nvPr/>
          </p:nvSpPr>
          <p:spPr bwMode="auto">
            <a:xfrm>
              <a:off x="368" y="3423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5" name="Line 48"/>
            <p:cNvSpPr>
              <a:spLocks noChangeShapeType="1"/>
            </p:cNvSpPr>
            <p:nvPr/>
          </p:nvSpPr>
          <p:spPr bwMode="auto">
            <a:xfrm>
              <a:off x="368" y="3427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6" name="Line 49"/>
            <p:cNvSpPr>
              <a:spLocks noChangeShapeType="1"/>
            </p:cNvSpPr>
            <p:nvPr/>
          </p:nvSpPr>
          <p:spPr bwMode="auto">
            <a:xfrm>
              <a:off x="368" y="3228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7" name="Line 50"/>
            <p:cNvSpPr>
              <a:spLocks noChangeShapeType="1"/>
            </p:cNvSpPr>
            <p:nvPr/>
          </p:nvSpPr>
          <p:spPr bwMode="auto">
            <a:xfrm>
              <a:off x="368" y="3232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8" name="Line 51"/>
            <p:cNvSpPr>
              <a:spLocks noChangeShapeType="1"/>
            </p:cNvSpPr>
            <p:nvPr/>
          </p:nvSpPr>
          <p:spPr bwMode="auto">
            <a:xfrm>
              <a:off x="368" y="3032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9" name="Line 52"/>
            <p:cNvSpPr>
              <a:spLocks noChangeShapeType="1"/>
            </p:cNvSpPr>
            <p:nvPr/>
          </p:nvSpPr>
          <p:spPr bwMode="auto">
            <a:xfrm>
              <a:off x="368" y="3037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0" name="Line 53"/>
            <p:cNvSpPr>
              <a:spLocks noChangeShapeType="1"/>
            </p:cNvSpPr>
            <p:nvPr/>
          </p:nvSpPr>
          <p:spPr bwMode="auto">
            <a:xfrm>
              <a:off x="368" y="2837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1" name="Line 54"/>
            <p:cNvSpPr>
              <a:spLocks noChangeShapeType="1"/>
            </p:cNvSpPr>
            <p:nvPr/>
          </p:nvSpPr>
          <p:spPr bwMode="auto">
            <a:xfrm>
              <a:off x="368" y="2841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2" name="Line 55"/>
            <p:cNvSpPr>
              <a:spLocks noChangeShapeType="1"/>
            </p:cNvSpPr>
            <p:nvPr/>
          </p:nvSpPr>
          <p:spPr bwMode="auto">
            <a:xfrm>
              <a:off x="368" y="2642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3" name="Line 56"/>
            <p:cNvSpPr>
              <a:spLocks noChangeShapeType="1"/>
            </p:cNvSpPr>
            <p:nvPr/>
          </p:nvSpPr>
          <p:spPr bwMode="auto">
            <a:xfrm>
              <a:off x="368" y="2646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4" name="Line 57"/>
            <p:cNvSpPr>
              <a:spLocks noChangeShapeType="1"/>
            </p:cNvSpPr>
            <p:nvPr/>
          </p:nvSpPr>
          <p:spPr bwMode="auto">
            <a:xfrm>
              <a:off x="368" y="2256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5" name="Line 58"/>
            <p:cNvSpPr>
              <a:spLocks noChangeShapeType="1"/>
            </p:cNvSpPr>
            <p:nvPr/>
          </p:nvSpPr>
          <p:spPr bwMode="auto">
            <a:xfrm>
              <a:off x="368" y="2260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6" name="Line 59"/>
            <p:cNvSpPr>
              <a:spLocks noChangeShapeType="1"/>
            </p:cNvSpPr>
            <p:nvPr/>
          </p:nvSpPr>
          <p:spPr bwMode="auto">
            <a:xfrm>
              <a:off x="368" y="2060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7" name="Line 60"/>
            <p:cNvSpPr>
              <a:spLocks noChangeShapeType="1"/>
            </p:cNvSpPr>
            <p:nvPr/>
          </p:nvSpPr>
          <p:spPr bwMode="auto">
            <a:xfrm>
              <a:off x="368" y="2064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8" name="Line 61"/>
            <p:cNvSpPr>
              <a:spLocks noChangeShapeType="1"/>
            </p:cNvSpPr>
            <p:nvPr/>
          </p:nvSpPr>
          <p:spPr bwMode="auto">
            <a:xfrm>
              <a:off x="368" y="1865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9" name="Line 62"/>
            <p:cNvSpPr>
              <a:spLocks noChangeShapeType="1"/>
            </p:cNvSpPr>
            <p:nvPr/>
          </p:nvSpPr>
          <p:spPr bwMode="auto">
            <a:xfrm>
              <a:off x="368" y="1869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0" name="Line 63"/>
            <p:cNvSpPr>
              <a:spLocks noChangeShapeType="1"/>
            </p:cNvSpPr>
            <p:nvPr/>
          </p:nvSpPr>
          <p:spPr bwMode="auto">
            <a:xfrm>
              <a:off x="368" y="1670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1" name="Line 64"/>
            <p:cNvSpPr>
              <a:spLocks noChangeShapeType="1"/>
            </p:cNvSpPr>
            <p:nvPr/>
          </p:nvSpPr>
          <p:spPr bwMode="auto">
            <a:xfrm>
              <a:off x="368" y="1674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2" name="Line 65"/>
            <p:cNvSpPr>
              <a:spLocks noChangeShapeType="1"/>
            </p:cNvSpPr>
            <p:nvPr/>
          </p:nvSpPr>
          <p:spPr bwMode="auto">
            <a:xfrm>
              <a:off x="368" y="1474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3" name="Line 66"/>
            <p:cNvSpPr>
              <a:spLocks noChangeShapeType="1"/>
            </p:cNvSpPr>
            <p:nvPr/>
          </p:nvSpPr>
          <p:spPr bwMode="auto">
            <a:xfrm>
              <a:off x="368" y="1479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4" name="Line 67"/>
            <p:cNvSpPr>
              <a:spLocks noChangeShapeType="1"/>
            </p:cNvSpPr>
            <p:nvPr/>
          </p:nvSpPr>
          <p:spPr bwMode="auto">
            <a:xfrm>
              <a:off x="368" y="2447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5" name="Line 68"/>
            <p:cNvSpPr>
              <a:spLocks noChangeShapeType="1"/>
            </p:cNvSpPr>
            <p:nvPr/>
          </p:nvSpPr>
          <p:spPr bwMode="auto">
            <a:xfrm>
              <a:off x="368" y="2451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6" name="Line 69"/>
            <p:cNvSpPr>
              <a:spLocks noChangeShapeType="1"/>
            </p:cNvSpPr>
            <p:nvPr/>
          </p:nvSpPr>
          <p:spPr bwMode="auto">
            <a:xfrm>
              <a:off x="368" y="2455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7" name="Line 70"/>
            <p:cNvSpPr>
              <a:spLocks noChangeShapeType="1"/>
            </p:cNvSpPr>
            <p:nvPr/>
          </p:nvSpPr>
          <p:spPr bwMode="auto">
            <a:xfrm>
              <a:off x="368" y="2459"/>
              <a:ext cx="261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8" name="Rectangle 71"/>
            <p:cNvSpPr>
              <a:spLocks noChangeArrowheads="1"/>
            </p:cNvSpPr>
            <p:nvPr/>
          </p:nvSpPr>
          <p:spPr bwMode="auto">
            <a:xfrm>
              <a:off x="2930" y="2330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279" name="Freeform 72"/>
            <p:cNvSpPr>
              <a:spLocks/>
            </p:cNvSpPr>
            <p:nvPr/>
          </p:nvSpPr>
          <p:spPr bwMode="auto">
            <a:xfrm>
              <a:off x="2956" y="2418"/>
              <a:ext cx="23" cy="74"/>
            </a:xfrm>
            <a:custGeom>
              <a:avLst/>
              <a:gdLst>
                <a:gd name="T0" fmla="*/ 0 w 23"/>
                <a:gd name="T1" fmla="*/ 0 h 74"/>
                <a:gd name="T2" fmla="*/ 23 w 23"/>
                <a:gd name="T3" fmla="*/ 37 h 74"/>
                <a:gd name="T4" fmla="*/ 0 w 23"/>
                <a:gd name="T5" fmla="*/ 74 h 74"/>
                <a:gd name="T6" fmla="*/ 0 w 23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74"/>
                <a:gd name="T14" fmla="*/ 23 w 23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74">
                  <a:moveTo>
                    <a:pt x="0" y="0"/>
                  </a:moveTo>
                  <a:lnTo>
                    <a:pt x="23" y="37"/>
                  </a:lnTo>
                  <a:lnTo>
                    <a:pt x="0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80" name="Line 73"/>
            <p:cNvSpPr>
              <a:spLocks noChangeShapeType="1"/>
            </p:cNvSpPr>
            <p:nvPr/>
          </p:nvSpPr>
          <p:spPr bwMode="auto">
            <a:xfrm flipV="1">
              <a:off x="1857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1" name="Line 74"/>
            <p:cNvSpPr>
              <a:spLocks noChangeShapeType="1"/>
            </p:cNvSpPr>
            <p:nvPr/>
          </p:nvSpPr>
          <p:spPr bwMode="auto">
            <a:xfrm flipV="1">
              <a:off x="1860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2" name="Line 75"/>
            <p:cNvSpPr>
              <a:spLocks noChangeShapeType="1"/>
            </p:cNvSpPr>
            <p:nvPr/>
          </p:nvSpPr>
          <p:spPr bwMode="auto">
            <a:xfrm flipV="1">
              <a:off x="1862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3" name="Line 76"/>
            <p:cNvSpPr>
              <a:spLocks noChangeShapeType="1"/>
            </p:cNvSpPr>
            <p:nvPr/>
          </p:nvSpPr>
          <p:spPr bwMode="auto">
            <a:xfrm flipV="1">
              <a:off x="1865" y="1279"/>
              <a:ext cx="1" cy="2539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4" name="Rectangle 77"/>
            <p:cNvSpPr>
              <a:spLocks noChangeArrowheads="1"/>
            </p:cNvSpPr>
            <p:nvPr/>
          </p:nvSpPr>
          <p:spPr bwMode="auto">
            <a:xfrm>
              <a:off x="1893" y="1271"/>
              <a:ext cx="28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285" name="Freeform 78"/>
            <p:cNvSpPr>
              <a:spLocks/>
            </p:cNvSpPr>
            <p:nvPr/>
          </p:nvSpPr>
          <p:spPr bwMode="auto">
            <a:xfrm>
              <a:off x="1839" y="1283"/>
              <a:ext cx="46" cy="38"/>
            </a:xfrm>
            <a:custGeom>
              <a:avLst/>
              <a:gdLst>
                <a:gd name="T0" fmla="*/ 0 w 46"/>
                <a:gd name="T1" fmla="*/ 38 h 38"/>
                <a:gd name="T2" fmla="*/ 23 w 46"/>
                <a:gd name="T3" fmla="*/ 0 h 38"/>
                <a:gd name="T4" fmla="*/ 46 w 46"/>
                <a:gd name="T5" fmla="*/ 38 h 38"/>
                <a:gd name="T6" fmla="*/ 0 w 46"/>
                <a:gd name="T7" fmla="*/ 38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8"/>
                <a:gd name="T14" fmla="*/ 46 w 4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8">
                  <a:moveTo>
                    <a:pt x="0" y="38"/>
                  </a:moveTo>
                  <a:lnTo>
                    <a:pt x="23" y="0"/>
                  </a:lnTo>
                  <a:lnTo>
                    <a:pt x="46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86" name="Rectangle 79"/>
            <p:cNvSpPr>
              <a:spLocks noChangeArrowheads="1"/>
            </p:cNvSpPr>
            <p:nvPr/>
          </p:nvSpPr>
          <p:spPr bwMode="auto">
            <a:xfrm>
              <a:off x="366" y="1279"/>
              <a:ext cx="2618" cy="254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7" name="Line 80"/>
            <p:cNvSpPr>
              <a:spLocks noChangeShapeType="1"/>
            </p:cNvSpPr>
            <p:nvPr/>
          </p:nvSpPr>
          <p:spPr bwMode="auto">
            <a:xfrm>
              <a:off x="555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8" name="Rectangle 81"/>
            <p:cNvSpPr>
              <a:spLocks noChangeArrowheads="1"/>
            </p:cNvSpPr>
            <p:nvPr/>
          </p:nvSpPr>
          <p:spPr bwMode="auto">
            <a:xfrm>
              <a:off x="530" y="248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8289" name="Line 82"/>
            <p:cNvSpPr>
              <a:spLocks noChangeShapeType="1"/>
            </p:cNvSpPr>
            <p:nvPr/>
          </p:nvSpPr>
          <p:spPr bwMode="auto">
            <a:xfrm>
              <a:off x="742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0" name="Rectangle 83"/>
            <p:cNvSpPr>
              <a:spLocks noChangeArrowheads="1"/>
            </p:cNvSpPr>
            <p:nvPr/>
          </p:nvSpPr>
          <p:spPr bwMode="auto">
            <a:xfrm>
              <a:off x="717" y="248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291" name="Line 84"/>
            <p:cNvSpPr>
              <a:spLocks noChangeShapeType="1"/>
            </p:cNvSpPr>
            <p:nvPr/>
          </p:nvSpPr>
          <p:spPr bwMode="auto">
            <a:xfrm>
              <a:off x="929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2" name="Rectangle 85"/>
            <p:cNvSpPr>
              <a:spLocks noChangeArrowheads="1"/>
            </p:cNvSpPr>
            <p:nvPr/>
          </p:nvSpPr>
          <p:spPr bwMode="auto">
            <a:xfrm>
              <a:off x="904" y="248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8293" name="Line 86"/>
            <p:cNvSpPr>
              <a:spLocks noChangeShapeType="1"/>
            </p:cNvSpPr>
            <p:nvPr/>
          </p:nvSpPr>
          <p:spPr bwMode="auto">
            <a:xfrm>
              <a:off x="1114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4" name="Rectangle 87"/>
            <p:cNvSpPr>
              <a:spLocks noChangeArrowheads="1"/>
            </p:cNvSpPr>
            <p:nvPr/>
          </p:nvSpPr>
          <p:spPr bwMode="auto">
            <a:xfrm>
              <a:off x="1088" y="248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295" name="Line 88"/>
            <p:cNvSpPr>
              <a:spLocks noChangeShapeType="1"/>
            </p:cNvSpPr>
            <p:nvPr/>
          </p:nvSpPr>
          <p:spPr bwMode="auto">
            <a:xfrm>
              <a:off x="1301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6" name="Rectangle 89"/>
            <p:cNvSpPr>
              <a:spLocks noChangeArrowheads="1"/>
            </p:cNvSpPr>
            <p:nvPr/>
          </p:nvSpPr>
          <p:spPr bwMode="auto">
            <a:xfrm>
              <a:off x="1275" y="248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8297" name="Line 90"/>
            <p:cNvSpPr>
              <a:spLocks noChangeShapeType="1"/>
            </p:cNvSpPr>
            <p:nvPr/>
          </p:nvSpPr>
          <p:spPr bwMode="auto">
            <a:xfrm>
              <a:off x="1488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8" name="Rectangle 91"/>
            <p:cNvSpPr>
              <a:spLocks noChangeArrowheads="1"/>
            </p:cNvSpPr>
            <p:nvPr/>
          </p:nvSpPr>
          <p:spPr bwMode="auto">
            <a:xfrm>
              <a:off x="1462" y="248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299" name="Line 92"/>
            <p:cNvSpPr>
              <a:spLocks noChangeShapeType="1"/>
            </p:cNvSpPr>
            <p:nvPr/>
          </p:nvSpPr>
          <p:spPr bwMode="auto">
            <a:xfrm>
              <a:off x="1675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0" name="Rectangle 93"/>
            <p:cNvSpPr>
              <a:spLocks noChangeArrowheads="1"/>
            </p:cNvSpPr>
            <p:nvPr/>
          </p:nvSpPr>
          <p:spPr bwMode="auto">
            <a:xfrm>
              <a:off x="1649" y="248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301" name="Rectangle 94"/>
            <p:cNvSpPr>
              <a:spLocks noChangeArrowheads="1"/>
            </p:cNvSpPr>
            <p:nvPr/>
          </p:nvSpPr>
          <p:spPr bwMode="auto">
            <a:xfrm>
              <a:off x="1872" y="2480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302" name="Line 95"/>
            <p:cNvSpPr>
              <a:spLocks noChangeShapeType="1"/>
            </p:cNvSpPr>
            <p:nvPr/>
          </p:nvSpPr>
          <p:spPr bwMode="auto">
            <a:xfrm>
              <a:off x="2049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3" name="Rectangle 96"/>
            <p:cNvSpPr>
              <a:spLocks noChangeArrowheads="1"/>
            </p:cNvSpPr>
            <p:nvPr/>
          </p:nvSpPr>
          <p:spPr bwMode="auto">
            <a:xfrm>
              <a:off x="2052" y="2480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304" name="Line 97"/>
            <p:cNvSpPr>
              <a:spLocks noChangeShapeType="1"/>
            </p:cNvSpPr>
            <p:nvPr/>
          </p:nvSpPr>
          <p:spPr bwMode="auto">
            <a:xfrm>
              <a:off x="2236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5" name="Rectangle 98"/>
            <p:cNvSpPr>
              <a:spLocks noChangeArrowheads="1"/>
            </p:cNvSpPr>
            <p:nvPr/>
          </p:nvSpPr>
          <p:spPr bwMode="auto">
            <a:xfrm>
              <a:off x="2239" y="2480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06" name="Line 99"/>
            <p:cNvSpPr>
              <a:spLocks noChangeShapeType="1"/>
            </p:cNvSpPr>
            <p:nvPr/>
          </p:nvSpPr>
          <p:spPr bwMode="auto">
            <a:xfrm>
              <a:off x="2421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7" name="Rectangle 100"/>
            <p:cNvSpPr>
              <a:spLocks noChangeArrowheads="1"/>
            </p:cNvSpPr>
            <p:nvPr/>
          </p:nvSpPr>
          <p:spPr bwMode="auto">
            <a:xfrm>
              <a:off x="2423" y="2480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308" name="Line 101"/>
            <p:cNvSpPr>
              <a:spLocks noChangeShapeType="1"/>
            </p:cNvSpPr>
            <p:nvPr/>
          </p:nvSpPr>
          <p:spPr bwMode="auto">
            <a:xfrm>
              <a:off x="2608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9" name="Rectangle 102"/>
            <p:cNvSpPr>
              <a:spLocks noChangeArrowheads="1"/>
            </p:cNvSpPr>
            <p:nvPr/>
          </p:nvSpPr>
          <p:spPr bwMode="auto">
            <a:xfrm>
              <a:off x="2610" y="2480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10" name="Line 103"/>
            <p:cNvSpPr>
              <a:spLocks noChangeShapeType="1"/>
            </p:cNvSpPr>
            <p:nvPr/>
          </p:nvSpPr>
          <p:spPr bwMode="auto">
            <a:xfrm>
              <a:off x="2795" y="2434"/>
              <a:ext cx="1" cy="4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1" name="Rectangle 104"/>
            <p:cNvSpPr>
              <a:spLocks noChangeArrowheads="1"/>
            </p:cNvSpPr>
            <p:nvPr/>
          </p:nvSpPr>
          <p:spPr bwMode="auto">
            <a:xfrm>
              <a:off x="2797" y="2480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312" name="Rectangle 105"/>
            <p:cNvSpPr>
              <a:spLocks noChangeArrowheads="1"/>
            </p:cNvSpPr>
            <p:nvPr/>
          </p:nvSpPr>
          <p:spPr bwMode="auto">
            <a:xfrm>
              <a:off x="1795" y="3581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313" name="Line 106"/>
            <p:cNvSpPr>
              <a:spLocks noChangeShapeType="1"/>
            </p:cNvSpPr>
            <p:nvPr/>
          </p:nvSpPr>
          <p:spPr bwMode="auto">
            <a:xfrm>
              <a:off x="1849" y="3622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4" name="Rectangle 107"/>
            <p:cNvSpPr>
              <a:spLocks noChangeArrowheads="1"/>
            </p:cNvSpPr>
            <p:nvPr/>
          </p:nvSpPr>
          <p:spPr bwMode="auto">
            <a:xfrm>
              <a:off x="1795" y="3386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8315" name="Line 108"/>
            <p:cNvSpPr>
              <a:spLocks noChangeShapeType="1"/>
            </p:cNvSpPr>
            <p:nvPr/>
          </p:nvSpPr>
          <p:spPr bwMode="auto">
            <a:xfrm>
              <a:off x="1849" y="3427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6" name="Rectangle 109"/>
            <p:cNvSpPr>
              <a:spLocks noChangeArrowheads="1"/>
            </p:cNvSpPr>
            <p:nvPr/>
          </p:nvSpPr>
          <p:spPr bwMode="auto">
            <a:xfrm>
              <a:off x="1795" y="319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317" name="Line 110"/>
            <p:cNvSpPr>
              <a:spLocks noChangeShapeType="1"/>
            </p:cNvSpPr>
            <p:nvPr/>
          </p:nvSpPr>
          <p:spPr bwMode="auto">
            <a:xfrm>
              <a:off x="1849" y="3232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8" name="Rectangle 111"/>
            <p:cNvSpPr>
              <a:spLocks noChangeArrowheads="1"/>
            </p:cNvSpPr>
            <p:nvPr/>
          </p:nvSpPr>
          <p:spPr bwMode="auto">
            <a:xfrm>
              <a:off x="1795" y="2995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8319" name="Line 112"/>
            <p:cNvSpPr>
              <a:spLocks noChangeShapeType="1"/>
            </p:cNvSpPr>
            <p:nvPr/>
          </p:nvSpPr>
          <p:spPr bwMode="auto">
            <a:xfrm>
              <a:off x="1849" y="3037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0" name="Rectangle 113"/>
            <p:cNvSpPr>
              <a:spLocks noChangeArrowheads="1"/>
            </p:cNvSpPr>
            <p:nvPr/>
          </p:nvSpPr>
          <p:spPr bwMode="auto">
            <a:xfrm>
              <a:off x="1795" y="2800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321" name="Line 114"/>
            <p:cNvSpPr>
              <a:spLocks noChangeShapeType="1"/>
            </p:cNvSpPr>
            <p:nvPr/>
          </p:nvSpPr>
          <p:spPr bwMode="auto">
            <a:xfrm>
              <a:off x="1849" y="2841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2" name="Rectangle 115"/>
            <p:cNvSpPr>
              <a:spLocks noChangeArrowheads="1"/>
            </p:cNvSpPr>
            <p:nvPr/>
          </p:nvSpPr>
          <p:spPr bwMode="auto">
            <a:xfrm>
              <a:off x="1795" y="2605"/>
              <a:ext cx="7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323" name="Line 116"/>
            <p:cNvSpPr>
              <a:spLocks noChangeShapeType="1"/>
            </p:cNvSpPr>
            <p:nvPr/>
          </p:nvSpPr>
          <p:spPr bwMode="auto">
            <a:xfrm>
              <a:off x="1849" y="2646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4" name="Rectangle 117"/>
            <p:cNvSpPr>
              <a:spLocks noChangeArrowheads="1"/>
            </p:cNvSpPr>
            <p:nvPr/>
          </p:nvSpPr>
          <p:spPr bwMode="auto">
            <a:xfrm>
              <a:off x="1821" y="2218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325" name="Line 118"/>
            <p:cNvSpPr>
              <a:spLocks noChangeShapeType="1"/>
            </p:cNvSpPr>
            <p:nvPr/>
          </p:nvSpPr>
          <p:spPr bwMode="auto">
            <a:xfrm>
              <a:off x="1849" y="2260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6" name="Rectangle 119"/>
            <p:cNvSpPr>
              <a:spLocks noChangeArrowheads="1"/>
            </p:cNvSpPr>
            <p:nvPr/>
          </p:nvSpPr>
          <p:spPr bwMode="auto">
            <a:xfrm>
              <a:off x="1821" y="2023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27" name="Line 120"/>
            <p:cNvSpPr>
              <a:spLocks noChangeShapeType="1"/>
            </p:cNvSpPr>
            <p:nvPr/>
          </p:nvSpPr>
          <p:spPr bwMode="auto">
            <a:xfrm>
              <a:off x="1849" y="2064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8" name="Rectangle 121"/>
            <p:cNvSpPr>
              <a:spLocks noChangeArrowheads="1"/>
            </p:cNvSpPr>
            <p:nvPr/>
          </p:nvSpPr>
          <p:spPr bwMode="auto">
            <a:xfrm>
              <a:off x="1821" y="1828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329" name="Line 122"/>
            <p:cNvSpPr>
              <a:spLocks noChangeShapeType="1"/>
            </p:cNvSpPr>
            <p:nvPr/>
          </p:nvSpPr>
          <p:spPr bwMode="auto">
            <a:xfrm>
              <a:off x="1849" y="1869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0" name="Rectangle 123"/>
            <p:cNvSpPr>
              <a:spLocks noChangeArrowheads="1"/>
            </p:cNvSpPr>
            <p:nvPr/>
          </p:nvSpPr>
          <p:spPr bwMode="auto">
            <a:xfrm>
              <a:off x="1821" y="1632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31" name="Line 124"/>
            <p:cNvSpPr>
              <a:spLocks noChangeShapeType="1"/>
            </p:cNvSpPr>
            <p:nvPr/>
          </p:nvSpPr>
          <p:spPr bwMode="auto">
            <a:xfrm>
              <a:off x="1849" y="1674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2" name="Rectangle 125"/>
            <p:cNvSpPr>
              <a:spLocks noChangeArrowheads="1"/>
            </p:cNvSpPr>
            <p:nvPr/>
          </p:nvSpPr>
          <p:spPr bwMode="auto">
            <a:xfrm>
              <a:off x="1821" y="1437"/>
              <a:ext cx="37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8333" name="Line 126"/>
            <p:cNvSpPr>
              <a:spLocks noChangeShapeType="1"/>
            </p:cNvSpPr>
            <p:nvPr/>
          </p:nvSpPr>
          <p:spPr bwMode="auto">
            <a:xfrm>
              <a:off x="1849" y="1479"/>
              <a:ext cx="28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4" name="Rectangle 127"/>
            <p:cNvSpPr>
              <a:spLocks noChangeArrowheads="1"/>
            </p:cNvSpPr>
            <p:nvPr/>
          </p:nvSpPr>
          <p:spPr bwMode="auto">
            <a:xfrm>
              <a:off x="366" y="1279"/>
              <a:ext cx="2618" cy="254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8209" name="Content Placeholder 2"/>
          <p:cNvSpPr>
            <a:spLocks noGrp="1"/>
          </p:cNvSpPr>
          <p:nvPr>
            <p:ph sz="quarter" idx="1"/>
          </p:nvPr>
        </p:nvSpPr>
        <p:spPr>
          <a:xfrm>
            <a:off x="1690688" y="242888"/>
            <a:ext cx="8367712" cy="461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/>
              <a:t>Ex: Find the Tangent Line of                                    at (1,3)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030914" y="225425"/>
          <a:ext cx="27717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8728" imgH="291973" progId="Equation.DSMT4">
                  <p:embed/>
                </p:oleObj>
              </mc:Choice>
              <mc:Fallback>
                <p:oleObj name="Equation" r:id="rId4" imgW="1548728" imgH="291973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4" y="225425"/>
                        <a:ext cx="277177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Oval 82"/>
          <p:cNvSpPr/>
          <p:nvPr/>
        </p:nvSpPr>
        <p:spPr>
          <a:xfrm>
            <a:off x="2028826" y="1897064"/>
            <a:ext cx="3440113" cy="35782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4" name="Oval 83"/>
          <p:cNvSpPr/>
          <p:nvPr/>
        </p:nvSpPr>
        <p:spPr>
          <a:xfrm>
            <a:off x="3716338" y="3624263"/>
            <a:ext cx="87312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85" name="Straight Arrow Connector 84"/>
          <p:cNvCxnSpPr>
            <a:stCxn id="84" idx="6"/>
            <a:endCxn id="86" idx="5"/>
          </p:cNvCxnSpPr>
          <p:nvPr/>
        </p:nvCxnSpPr>
        <p:spPr>
          <a:xfrm flipV="1">
            <a:off x="3803651" y="2282825"/>
            <a:ext cx="1020763" cy="139223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4749801" y="2197100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721101" y="2247901"/>
            <a:ext cx="1101725" cy="4763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16200000" flipV="1">
            <a:off x="3045620" y="2940845"/>
            <a:ext cx="1419225" cy="1428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TextBox 102"/>
          <p:cNvSpPr txBox="1">
            <a:spLocks noChangeArrowheads="1"/>
          </p:cNvSpPr>
          <p:nvPr/>
        </p:nvSpPr>
        <p:spPr bwMode="auto">
          <a:xfrm>
            <a:off x="6669089" y="1270001"/>
            <a:ext cx="296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Find the slope of the radius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Center to Tangent Point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748464" y="1868488"/>
          <a:ext cx="93027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464" y="1868488"/>
                        <a:ext cx="93027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349626" y="3260726"/>
          <a:ext cx="7794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558" imgH="253890" progId="Equation.DSMT4">
                  <p:embed/>
                </p:oleObj>
              </mc:Choice>
              <mc:Fallback>
                <p:oleObj name="Equation" r:id="rId8" imgW="558558" imgH="253890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6" y="3260726"/>
                        <a:ext cx="779463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935539" y="1962151"/>
          <a:ext cx="4968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292" imgH="253780" progId="Equation.DSMT4">
                  <p:embed/>
                </p:oleObj>
              </mc:Choice>
              <mc:Fallback>
                <p:oleObj name="Equation" r:id="rId10" imgW="355292" imgH="25378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9" y="1962151"/>
                        <a:ext cx="496887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7715250" y="1825625"/>
          <a:ext cx="1201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38200" imgH="508000" progId="Equation.DSMT4">
                  <p:embed/>
                </p:oleObj>
              </mc:Choice>
              <mc:Fallback>
                <p:oleObj name="Equation" r:id="rId12" imgW="838200" imgH="508000" progId="Equation.DSMT4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1825625"/>
                        <a:ext cx="1201738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9061450" y="1773239"/>
          <a:ext cx="260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34" imgH="431613" progId="Equation.DSMT4">
                  <p:embed/>
                </p:oleObj>
              </mc:Choice>
              <mc:Fallback>
                <p:oleObj name="Equation" r:id="rId14" imgW="152334" imgH="431613" progId="Equation.DSMT4">
                  <p:embed/>
                  <p:pic>
                    <p:nvPicPr>
                      <p:cNvPr id="7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450" y="1773239"/>
                        <a:ext cx="26035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4" name="TextBox 102"/>
          <p:cNvSpPr txBox="1">
            <a:spLocks noChangeArrowheads="1"/>
          </p:cNvSpPr>
          <p:nvPr/>
        </p:nvSpPr>
        <p:spPr bwMode="auto">
          <a:xfrm>
            <a:off x="6724651" y="2690813"/>
            <a:ext cx="3656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Find the slope of the Tangent Line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(Negative Reciprocals)</a:t>
            </a:r>
          </a:p>
        </p:txBody>
      </p:sp>
      <p:graphicFrame>
        <p:nvGraphicFramePr>
          <p:cNvPr id="7176" name="Object 7"/>
          <p:cNvGraphicFramePr>
            <a:graphicFrameLocks noChangeAspect="1"/>
          </p:cNvGraphicFramePr>
          <p:nvPr/>
        </p:nvGraphicFramePr>
        <p:xfrm>
          <a:off x="6886576" y="3422650"/>
          <a:ext cx="8556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700" imgH="431800" progId="Equation.DSMT4">
                  <p:embed/>
                </p:oleObj>
              </mc:Choice>
              <mc:Fallback>
                <p:oleObj name="Equation" r:id="rId16" imgW="647700" imgH="431800" progId="Equation.DSMT4">
                  <p:embed/>
                  <p:pic>
                    <p:nvPicPr>
                      <p:cNvPr id="71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576" y="3422650"/>
                        <a:ext cx="8556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7"/>
          <p:cNvGraphicFramePr>
            <a:graphicFrameLocks noChangeAspect="1"/>
          </p:cNvGraphicFramePr>
          <p:nvPr/>
        </p:nvGraphicFramePr>
        <p:xfrm>
          <a:off x="7826375" y="3243264"/>
          <a:ext cx="12334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725" imgH="431613" progId="Equation.DSMT4">
                  <p:embed/>
                </p:oleObj>
              </mc:Choice>
              <mc:Fallback>
                <p:oleObj name="Equation" r:id="rId18" imgW="634725" imgH="431613" progId="Equation.DSMT4">
                  <p:embed/>
                  <p:pic>
                    <p:nvPicPr>
                      <p:cNvPr id="71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375" y="3243264"/>
                        <a:ext cx="12334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Straight Arrow Connector 97"/>
          <p:cNvCxnSpPr/>
          <p:nvPr/>
        </p:nvCxnSpPr>
        <p:spPr>
          <a:xfrm>
            <a:off x="4797426" y="3328989"/>
            <a:ext cx="1381125" cy="158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5400000" flipH="1" flipV="1">
            <a:off x="4259263" y="2803526"/>
            <a:ext cx="1076325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6130926" y="3263900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4" name="Straight Arrow Connector 103"/>
          <p:cNvCxnSpPr/>
          <p:nvPr/>
        </p:nvCxnSpPr>
        <p:spPr>
          <a:xfrm rot="10800000">
            <a:off x="3394076" y="1162050"/>
            <a:ext cx="1433513" cy="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6200000" flipV="1">
            <a:off x="4267201" y="1692276"/>
            <a:ext cx="1066800" cy="317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362326" y="1095375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09" name="Straight Connector 108"/>
          <p:cNvCxnSpPr/>
          <p:nvPr/>
        </p:nvCxnSpPr>
        <p:spPr>
          <a:xfrm rot="10800000">
            <a:off x="3052763" y="900113"/>
            <a:ext cx="3903662" cy="2989262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2" name="TextBox 102"/>
          <p:cNvSpPr txBox="1">
            <a:spLocks noChangeArrowheads="1"/>
          </p:cNvSpPr>
          <p:nvPr/>
        </p:nvSpPr>
        <p:spPr bwMode="auto">
          <a:xfrm>
            <a:off x="6700839" y="4057651"/>
            <a:ext cx="348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Find the equation of the Tangent</a:t>
            </a:r>
            <a:br>
              <a:rPr lang="en-CA">
                <a:solidFill>
                  <a:srgbClr val="FF0000"/>
                </a:solidFill>
              </a:rPr>
            </a:br>
            <a:r>
              <a:rPr lang="en-CA">
                <a:solidFill>
                  <a:srgbClr val="FF0000"/>
                </a:solidFill>
              </a:rPr>
              <a:t>Line  (Line Equation)</a:t>
            </a:r>
          </a:p>
        </p:txBody>
      </p:sp>
      <p:graphicFrame>
        <p:nvGraphicFramePr>
          <p:cNvPr id="7178" name="Object 7"/>
          <p:cNvGraphicFramePr>
            <a:graphicFrameLocks noChangeAspect="1"/>
          </p:cNvGraphicFramePr>
          <p:nvPr/>
        </p:nvGraphicFramePr>
        <p:xfrm>
          <a:off x="6694489" y="4606925"/>
          <a:ext cx="13747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63225" imgH="431613" progId="Equation.DSMT4">
                  <p:embed/>
                </p:oleObj>
              </mc:Choice>
              <mc:Fallback>
                <p:oleObj name="Equation" r:id="rId20" imgW="863225" imgH="431613" progId="Equation.DSMT4">
                  <p:embed/>
                  <p:pic>
                    <p:nvPicPr>
                      <p:cNvPr id="71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489" y="4606925"/>
                        <a:ext cx="1374775" cy="68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7"/>
          <p:cNvGraphicFramePr>
            <a:graphicFrameLocks noChangeAspect="1"/>
          </p:cNvGraphicFramePr>
          <p:nvPr/>
        </p:nvGraphicFramePr>
        <p:xfrm>
          <a:off x="6580188" y="5286376"/>
          <a:ext cx="168116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54100" imgH="431800" progId="Equation.DSMT4">
                  <p:embed/>
                </p:oleObj>
              </mc:Choice>
              <mc:Fallback>
                <p:oleObj name="Equation" r:id="rId22" imgW="1054100" imgH="431800" progId="Equation.DSMT4">
                  <p:embed/>
                  <p:pic>
                    <p:nvPicPr>
                      <p:cNvPr id="71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5286376"/>
                        <a:ext cx="1681162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7"/>
          <p:cNvGraphicFramePr>
            <a:graphicFrameLocks noChangeAspect="1"/>
          </p:cNvGraphicFramePr>
          <p:nvPr/>
        </p:nvGraphicFramePr>
        <p:xfrm>
          <a:off x="6718300" y="5953126"/>
          <a:ext cx="9906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22030" imgH="431613" progId="Equation.DSMT4">
                  <p:embed/>
                </p:oleObj>
              </mc:Choice>
              <mc:Fallback>
                <p:oleObj name="Equation" r:id="rId24" imgW="622030" imgH="431613" progId="Equation.DSMT4">
                  <p:embed/>
                  <p:pic>
                    <p:nvPicPr>
                      <p:cNvPr id="718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953126"/>
                        <a:ext cx="9906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7"/>
          <p:cNvGraphicFramePr>
            <a:graphicFrameLocks noChangeAspect="1"/>
          </p:cNvGraphicFramePr>
          <p:nvPr/>
        </p:nvGraphicFramePr>
        <p:xfrm>
          <a:off x="6985000" y="5957889"/>
          <a:ext cx="7493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69696" imgH="431613" progId="Equation.DSMT4">
                  <p:embed/>
                </p:oleObj>
              </mc:Choice>
              <mc:Fallback>
                <p:oleObj name="Equation" r:id="rId26" imgW="469696" imgH="431613" progId="Equation.DSMT4">
                  <p:embed/>
                  <p:pic>
                    <p:nvPicPr>
                      <p:cNvPr id="71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957889"/>
                        <a:ext cx="7493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7"/>
          <p:cNvGraphicFramePr>
            <a:graphicFrameLocks noChangeAspect="1"/>
          </p:cNvGraphicFramePr>
          <p:nvPr/>
        </p:nvGraphicFramePr>
        <p:xfrm>
          <a:off x="8642351" y="4783139"/>
          <a:ext cx="15160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52087" imgH="431613" progId="Equation.DSMT4">
                  <p:embed/>
                </p:oleObj>
              </mc:Choice>
              <mc:Fallback>
                <p:oleObj name="Equation" r:id="rId28" imgW="952087" imgH="431613" progId="Equation.DSMT4">
                  <p:embed/>
                  <p:pic>
                    <p:nvPicPr>
                      <p:cNvPr id="71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351" y="4783139"/>
                        <a:ext cx="1516063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7"/>
          <p:cNvGraphicFramePr>
            <a:graphicFrameLocks noChangeAspect="1"/>
          </p:cNvGraphicFramePr>
          <p:nvPr/>
        </p:nvGraphicFramePr>
        <p:xfrm>
          <a:off x="1733551" y="1054100"/>
          <a:ext cx="1516063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52087" imgH="431613" progId="Equation.DSMT4">
                  <p:embed/>
                </p:oleObj>
              </mc:Choice>
              <mc:Fallback>
                <p:oleObj name="Equation" r:id="rId30" imgW="952087" imgH="431613" progId="Equation.DSMT4">
                  <p:embed/>
                  <p:pic>
                    <p:nvPicPr>
                      <p:cNvPr id="7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1" y="1054100"/>
                        <a:ext cx="1516063" cy="687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6" grpId="0" animBg="1"/>
      <p:bldP spid="7193" grpId="0"/>
      <p:bldP spid="7194" grpId="0"/>
      <p:bldP spid="103" grpId="0" animBg="1"/>
      <p:bldP spid="107" grpId="0" animBg="1"/>
      <p:bldP spid="72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D054-0D52-DEF9-E65F-0DD84B3A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156874"/>
            <a:ext cx="9956800" cy="549707"/>
          </a:xfrm>
        </p:spPr>
        <p:txBody>
          <a:bodyPr/>
          <a:lstStyle/>
          <a:p>
            <a:r>
              <a:rPr lang="en-CA" dirty="0"/>
              <a:t>Shortest Distance Formula: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8A71-1EF4-53A2-1A68-1BE3F7E67FD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236" y="845127"/>
            <a:ext cx="7786255" cy="1683328"/>
          </a:xfrm>
        </p:spPr>
        <p:txBody>
          <a:bodyPr/>
          <a:lstStyle/>
          <a:p>
            <a:r>
              <a:rPr lang="en-CA" dirty="0"/>
              <a:t>The shortest distance from a point to a line is a </a:t>
            </a:r>
            <a:br>
              <a:rPr lang="en-CA" dirty="0"/>
            </a:br>
            <a:r>
              <a:rPr lang="en-CA" dirty="0"/>
              <a:t>perpendicular distance towards the line:</a:t>
            </a:r>
          </a:p>
          <a:p>
            <a:r>
              <a:rPr lang="en-CA" dirty="0"/>
              <a:t>So if we talk about the distance from a point to</a:t>
            </a:r>
            <a:br>
              <a:rPr lang="en-CA" dirty="0"/>
            </a:br>
            <a:r>
              <a:rPr lang="en-CA" dirty="0"/>
              <a:t>a line, it’s always referred to the shortest distance: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254819C-8302-5F67-989B-EC2EC9E01DF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9382" y="2583873"/>
                <a:ext cx="11125200" cy="900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The shortest distance formula will give the distance from a point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i="1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to a linear equation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𝐵𝑦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254819C-8302-5F67-989B-EC2EC9E01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82" y="2583873"/>
                <a:ext cx="11125200" cy="900545"/>
              </a:xfrm>
              <a:prstGeom prst="rect">
                <a:avLst/>
              </a:prstGeom>
              <a:blipFill>
                <a:blip r:embed="rId4"/>
                <a:stretch>
                  <a:fillRect l="-274" t="-5405" r="-932" b="-67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13BE85C-81F4-33E2-582D-8695570AF8DA}"/>
              </a:ext>
            </a:extLst>
          </p:cNvPr>
          <p:cNvSpPr txBox="1">
            <a:spLocks/>
          </p:cNvSpPr>
          <p:nvPr/>
        </p:nvSpPr>
        <p:spPr bwMode="auto">
          <a:xfrm>
            <a:off x="5105399" y="4835237"/>
            <a:ext cx="6816437" cy="186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shortest distance formula can be used to find the equation of a tangent line when we have the slope of the line along with the center and radius of a circle </a:t>
            </a:r>
            <a:br>
              <a:rPr lang="en-CA" dirty="0"/>
            </a:br>
            <a:r>
              <a:rPr lang="en-CA" dirty="0"/>
              <a:t>[with tangent point missing!!!]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FB92DE3-B957-40F9-1B1C-EFEC087F736F}"/>
              </a:ext>
            </a:extLst>
          </p:cNvPr>
          <p:cNvSpPr/>
          <p:nvPr/>
        </p:nvSpPr>
        <p:spPr>
          <a:xfrm rot="21113528">
            <a:off x="9768846" y="1921664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61C4708-4185-009F-BBFA-10992C236EFA}"/>
              </a:ext>
            </a:extLst>
          </p:cNvPr>
          <p:cNvCxnSpPr>
            <a:cxnSpLocks/>
          </p:cNvCxnSpPr>
          <p:nvPr/>
        </p:nvCxnSpPr>
        <p:spPr>
          <a:xfrm flipV="1">
            <a:off x="8257309" y="1981200"/>
            <a:ext cx="3020290" cy="38792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3606BB-D316-3195-A884-0AEE9D85EBAB}"/>
              </a:ext>
            </a:extLst>
          </p:cNvPr>
          <p:cNvCxnSpPr>
            <a:cxnSpLocks/>
          </p:cNvCxnSpPr>
          <p:nvPr/>
        </p:nvCxnSpPr>
        <p:spPr>
          <a:xfrm flipH="1" flipV="1">
            <a:off x="9576263" y="949498"/>
            <a:ext cx="211973" cy="121873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69A6C8BF-3E7C-C80D-6AF4-C02C051CDE7F}"/>
              </a:ext>
            </a:extLst>
          </p:cNvPr>
          <p:cNvSpPr/>
          <p:nvPr/>
        </p:nvSpPr>
        <p:spPr>
          <a:xfrm>
            <a:off x="9479281" y="80402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A6BCD3E-3016-A678-9F4C-9D5C87B27B0C}"/>
              </a:ext>
            </a:extLst>
          </p:cNvPr>
          <p:cNvSpPr/>
          <p:nvPr/>
        </p:nvSpPr>
        <p:spPr>
          <a:xfrm rot="1828878">
            <a:off x="1844703" y="519571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546094-AAEF-1838-C1D2-1326355AABD1}"/>
              </a:ext>
            </a:extLst>
          </p:cNvPr>
          <p:cNvCxnSpPr/>
          <p:nvPr/>
        </p:nvCxnSpPr>
        <p:spPr>
          <a:xfrm flipH="1">
            <a:off x="1046942" y="3779630"/>
            <a:ext cx="4549" cy="2963839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C1602B9-B484-751F-EDAB-619B6ECAB1F5}"/>
              </a:ext>
            </a:extLst>
          </p:cNvPr>
          <p:cNvCxnSpPr>
            <a:cxnSpLocks/>
          </p:cNvCxnSpPr>
          <p:nvPr/>
        </p:nvCxnSpPr>
        <p:spPr>
          <a:xfrm flipH="1">
            <a:off x="579582" y="6179589"/>
            <a:ext cx="344424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44429C2-C508-0CD8-3244-28FCE5C62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128377"/>
              </p:ext>
            </p:extLst>
          </p:nvPr>
        </p:nvGraphicFramePr>
        <p:xfrm>
          <a:off x="2603645" y="3811674"/>
          <a:ext cx="8953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6080" imgH="253800" progId="Equation.DSMT4">
                  <p:embed/>
                </p:oleObj>
              </mc:Choice>
              <mc:Fallback>
                <p:oleObj name="Equation" r:id="rId5" imgW="406080" imgH="2538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544429C2-C508-0CD8-3244-28FCE5C621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645" y="3811674"/>
                        <a:ext cx="8953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2D5160D-F360-229D-4A82-1C19F6D33EC5}"/>
              </a:ext>
            </a:extLst>
          </p:cNvPr>
          <p:cNvCxnSpPr>
            <a:cxnSpLocks/>
          </p:cNvCxnSpPr>
          <p:nvPr/>
        </p:nvCxnSpPr>
        <p:spPr>
          <a:xfrm>
            <a:off x="417022" y="4569229"/>
            <a:ext cx="3749040" cy="214376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BA3E2C0-B83F-7547-F8AF-96B95362220C}"/>
              </a:ext>
            </a:extLst>
          </p:cNvPr>
          <p:cNvCxnSpPr/>
          <p:nvPr/>
        </p:nvCxnSpPr>
        <p:spPr>
          <a:xfrm flipV="1">
            <a:off x="1803862" y="4122189"/>
            <a:ext cx="685800" cy="121920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9EF41428-0F19-618C-8119-EFDE84EE881B}"/>
              </a:ext>
            </a:extLst>
          </p:cNvPr>
          <p:cNvSpPr/>
          <p:nvPr/>
        </p:nvSpPr>
        <p:spPr>
          <a:xfrm>
            <a:off x="2413462" y="404598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EF1401D-B089-9EB5-99A8-C471C0F5B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56830"/>
              </p:ext>
            </p:extLst>
          </p:nvPr>
        </p:nvGraphicFramePr>
        <p:xfrm>
          <a:off x="2134062" y="4579389"/>
          <a:ext cx="42672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164880" progId="Equation.DSMT4">
                  <p:embed/>
                </p:oleObj>
              </mc:Choice>
              <mc:Fallback>
                <p:oleObj name="Equation" r:id="rId7" imgW="164880" imgH="1648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BEF1401D-B089-9EB5-99A8-C471C0F5B6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062" y="4579389"/>
                        <a:ext cx="426720" cy="426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69FD58C-1F8E-0E31-FBE9-A84FA7908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639507"/>
              </p:ext>
            </p:extLst>
          </p:nvPr>
        </p:nvGraphicFramePr>
        <p:xfrm>
          <a:off x="2478204" y="5384944"/>
          <a:ext cx="22669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203040" progId="Equation.DSMT4">
                  <p:embed/>
                </p:oleObj>
              </mc:Choice>
              <mc:Fallback>
                <p:oleObj name="Equation" r:id="rId9" imgW="1028520" imgH="20304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69FD58C-1F8E-0E31-FBE9-A84FA79082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204" y="5384944"/>
                        <a:ext cx="226695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B5CF4A54-9A9C-317A-0177-537856ADB3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29659"/>
              </p:ext>
            </p:extLst>
          </p:nvPr>
        </p:nvGraphicFramePr>
        <p:xfrm>
          <a:off x="5583238" y="3245427"/>
          <a:ext cx="334645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760" imgH="482400" progId="Equation.DSMT4">
                  <p:embed/>
                </p:oleObj>
              </mc:Choice>
              <mc:Fallback>
                <p:oleObj name="Equation" r:id="rId11" imgW="1193760" imgH="4824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B5CF4A54-9A9C-317A-0177-537856ADB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238" y="3245427"/>
                        <a:ext cx="3346450" cy="1354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A0D2F7E3-450C-8CF6-5154-4B1310D13BEF}"/>
              </a:ext>
            </a:extLst>
          </p:cNvPr>
          <p:cNvSpPr/>
          <p:nvPr/>
        </p:nvSpPr>
        <p:spPr>
          <a:xfrm>
            <a:off x="5544251" y="3266846"/>
            <a:ext cx="3562066" cy="12692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36FEBC2-90C3-49D7-881F-CAE3AA88128F}"/>
              </a:ext>
            </a:extLst>
          </p:cNvPr>
          <p:cNvSpPr/>
          <p:nvPr/>
        </p:nvSpPr>
        <p:spPr>
          <a:xfrm>
            <a:off x="1019177" y="2733675"/>
            <a:ext cx="2809874" cy="277019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4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37" grpId="0" animBg="1"/>
      <p:bldP spid="41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7D2E1C5-7F3A-E7B7-2813-13CCF0DD475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19088" y="4198361"/>
                <a:ext cx="1124253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CA" dirty="0"/>
                  <a:t>Ex) Find the Tangent Line to the circle: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CA" dirty="0"/>
                  <a:t>                             with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dirty="0"/>
                  <a:t>.  Graph the system of equation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57D2E1C5-7F3A-E7B7-2813-13CCF0DD4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088" y="4198361"/>
                <a:ext cx="11242530" cy="461962"/>
              </a:xfrm>
              <a:prstGeom prst="rect">
                <a:avLst/>
              </a:prstGeom>
              <a:blipFill>
                <a:blip r:embed="rId4"/>
                <a:stretch>
                  <a:fillRect l="-813" t="-10667" b="-12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E87BBC4-1B7C-4537-B8C6-8AA93EA994E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90946" y="173182"/>
                <a:ext cx="11769436" cy="11984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Find the equation of the tangent lines with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to a circle with the equation: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b) Graph the circle and the tangent lines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E87BBC4-1B7C-4537-B8C6-8AA93EA994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90946" y="173182"/>
                <a:ext cx="11769436" cy="1198418"/>
              </a:xfrm>
              <a:blipFill>
                <a:blip r:embed="rId5"/>
                <a:stretch>
                  <a:fillRect l="-829" b="-29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AD950D1-A5E6-430E-B8CC-736190DB1F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8477" y="2072640"/>
                <a:ext cx="11769436" cy="1198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CA" dirty="0"/>
                  <a:t>Ex: Find the equation of the tangent lines with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to a circle with the equation: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CA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CA" dirty="0"/>
                  <a:t>b) Graph the circle and the tangent lines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AD950D1-A5E6-430E-B8CC-736190DB1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477" y="2072640"/>
                <a:ext cx="11769436" cy="1198418"/>
              </a:xfrm>
              <a:prstGeom prst="rect">
                <a:avLst/>
              </a:prstGeom>
              <a:blipFill>
                <a:blip r:embed="rId6"/>
                <a:stretch>
                  <a:fillRect l="-829" b="-29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9AB01F7A-4464-41EF-AF33-A1AD4A4A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51" y="5485448"/>
            <a:ext cx="9913072" cy="927100"/>
          </a:xfrm>
        </p:spPr>
        <p:txBody>
          <a:bodyPr/>
          <a:lstStyle/>
          <a:p>
            <a:pPr>
              <a:defRPr/>
            </a:pPr>
            <a:r>
              <a:rPr lang="en-CA" sz="2400" dirty="0"/>
              <a:t>Ex: Find the equation of the Tangents to the circle</a:t>
            </a:r>
            <a:br>
              <a:rPr lang="en-CA" sz="2400" dirty="0"/>
            </a:br>
            <a:r>
              <a:rPr lang="en-CA" sz="2400" dirty="0"/>
              <a:t> with slope of 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BFA31980-E9FD-4371-9ECF-0AA00AE8D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03444"/>
              </p:ext>
            </p:extLst>
          </p:nvPr>
        </p:nvGraphicFramePr>
        <p:xfrm>
          <a:off x="8558271" y="5605088"/>
          <a:ext cx="2390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700" imgH="292100" progId="Equation.DSMT4">
                  <p:embed/>
                </p:oleObj>
              </mc:Choice>
              <mc:Fallback>
                <p:oleObj name="Equation" r:id="rId7" imgW="1536700" imgH="2921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BFA31980-E9FD-4371-9ECF-0AA00AE8D7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8271" y="5605088"/>
                        <a:ext cx="23907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46348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E9D6D-0071-E8A7-AC08-215A2D59A45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90946" y="173182"/>
                <a:ext cx="11769436" cy="11984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Find the equation of the tangent lines with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to a circle with the equation: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b) Graph the circle and the tangent lines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CE9D6D-0071-E8A7-AC08-215A2D59A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90946" y="173182"/>
                <a:ext cx="11769436" cy="1198418"/>
              </a:xfrm>
              <a:blipFill>
                <a:blip r:embed="rId4"/>
                <a:stretch>
                  <a:fillRect l="-829" b="-29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0B8CCDC-34E3-371E-F39D-D2B04F30F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88" y="1665720"/>
            <a:ext cx="5468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First find the center and radius of the circle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8CA3A08A-987B-1D1B-5A50-673D442B79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58301"/>
              </p:ext>
            </p:extLst>
          </p:nvPr>
        </p:nvGraphicFramePr>
        <p:xfrm>
          <a:off x="364116" y="2115560"/>
          <a:ext cx="349091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65080" imgH="304560" progId="Equation.DSMT4">
                  <p:embed/>
                </p:oleObj>
              </mc:Choice>
              <mc:Fallback>
                <p:oleObj name="Equation" r:id="rId5" imgW="1765080" imgH="30456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8CA3A08A-987B-1D1B-5A50-673D442B79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16" y="2115560"/>
                        <a:ext cx="3490912" cy="60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7C02F87-D2F6-FE58-0A00-B8ED1869AD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595671"/>
              </p:ext>
            </p:extLst>
          </p:nvPr>
        </p:nvGraphicFramePr>
        <p:xfrm>
          <a:off x="389226" y="2781155"/>
          <a:ext cx="4355956" cy="50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28720" imgH="304560" progId="Equation.DSMT4">
                  <p:embed/>
                </p:oleObj>
              </mc:Choice>
              <mc:Fallback>
                <p:oleObj name="Equation" r:id="rId7" imgW="2628720" imgH="30456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87C02F87-D2F6-FE58-0A00-B8ED1869AD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26" y="2781155"/>
                        <a:ext cx="4355956" cy="5094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023C3030-CE23-63B9-79EE-BC39331239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59277"/>
              </p:ext>
            </p:extLst>
          </p:nvPr>
        </p:nvGraphicFramePr>
        <p:xfrm>
          <a:off x="390958" y="3291321"/>
          <a:ext cx="254635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36480" imgH="291960" progId="Equation.DSMT4">
                  <p:embed/>
                </p:oleObj>
              </mc:Choice>
              <mc:Fallback>
                <p:oleObj name="Equation" r:id="rId9" imgW="1536480" imgH="29196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023C3030-CE23-63B9-79EE-BC3933123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958" y="3291321"/>
                        <a:ext cx="2546350" cy="487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35FE4FF-69EA-A1E4-5358-56B940F7D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946476"/>
              </p:ext>
            </p:extLst>
          </p:nvPr>
        </p:nvGraphicFramePr>
        <p:xfrm>
          <a:off x="349250" y="3879850"/>
          <a:ext cx="16700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000" imgH="253800" progId="Equation.DSMT4">
                  <p:embed/>
                </p:oleObj>
              </mc:Choice>
              <mc:Fallback>
                <p:oleObj name="Equation" r:id="rId11" imgW="927000" imgH="2538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735FE4FF-69EA-A1E4-5358-56B940F7DD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879850"/>
                        <a:ext cx="1670050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86FA276-FEE8-17A1-55A3-CD51B393F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861605"/>
              </p:ext>
            </p:extLst>
          </p:nvPr>
        </p:nvGraphicFramePr>
        <p:xfrm>
          <a:off x="356898" y="4350040"/>
          <a:ext cx="13716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61760" imgH="190440" progId="Equation.DSMT4">
                  <p:embed/>
                </p:oleObj>
              </mc:Choice>
              <mc:Fallback>
                <p:oleObj name="Equation" r:id="rId13" imgW="761760" imgH="19044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86FA276-FEE8-17A1-55A3-CD51B393F6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98" y="4350040"/>
                        <a:ext cx="1371600" cy="344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7A7B3-E20B-AB8C-F669-B42AD104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34" y="4803774"/>
            <a:ext cx="53990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Get the equation of the line in general form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87650A55-F859-5511-2DB9-3E514B363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03200"/>
              </p:ext>
            </p:extLst>
          </p:nvPr>
        </p:nvGraphicFramePr>
        <p:xfrm>
          <a:off x="401204" y="5145809"/>
          <a:ext cx="15097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38080" imgH="431640" progId="Equation.DSMT4">
                  <p:embed/>
                </p:oleObj>
              </mc:Choice>
              <mc:Fallback>
                <p:oleObj name="Equation" r:id="rId15" imgW="838080" imgH="43164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87650A55-F859-5511-2DB9-3E514B3637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04" y="5145809"/>
                        <a:ext cx="1509713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B023C2E2-BA08-3433-000D-E10F5143F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28828"/>
              </p:ext>
            </p:extLst>
          </p:nvPr>
        </p:nvGraphicFramePr>
        <p:xfrm>
          <a:off x="268865" y="6115338"/>
          <a:ext cx="1738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65160" imgH="215640" progId="Equation.DSMT4">
                  <p:embed/>
                </p:oleObj>
              </mc:Choice>
              <mc:Fallback>
                <p:oleObj name="Equation" r:id="rId17" imgW="965160" imgH="21564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B023C2E2-BA08-3433-000D-E10F5143F4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65" y="6115338"/>
                        <a:ext cx="1738312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57BE54D2-4463-4105-F380-EF5F78DE3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22199"/>
              </p:ext>
            </p:extLst>
          </p:nvPr>
        </p:nvGraphicFramePr>
        <p:xfrm>
          <a:off x="2691535" y="5289839"/>
          <a:ext cx="1990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04840" imgH="215640" progId="Equation.DSMT4">
                  <p:embed/>
                </p:oleObj>
              </mc:Choice>
              <mc:Fallback>
                <p:oleObj name="Equation" r:id="rId19" imgW="1104840" imgH="21564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57BE54D2-4463-4105-F380-EF5F78DE3A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535" y="5289839"/>
                        <a:ext cx="1990725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03043D8-37CB-9C88-F5CB-65ADB4B31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006" y="959139"/>
            <a:ext cx="434613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If we are to use the shortest distance formula, we would have:</a:t>
            </a:r>
          </a:p>
          <a:p>
            <a:pPr eaLnBrk="1" hangingPunct="1"/>
            <a:endParaRPr lang="en-CA" b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62AEF1CD-7D56-72E1-21E8-1B8F337DD3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0155"/>
              </p:ext>
            </p:extLst>
          </p:nvPr>
        </p:nvGraphicFramePr>
        <p:xfrm>
          <a:off x="6082290" y="1774681"/>
          <a:ext cx="18303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15920" imgH="253800" progId="Equation.DSMT4">
                  <p:embed/>
                </p:oleObj>
              </mc:Choice>
              <mc:Fallback>
                <p:oleObj name="Equation" r:id="rId21" imgW="1015920" imgH="253800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62AEF1CD-7D56-72E1-21E8-1B8F337DD3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290" y="1774681"/>
                        <a:ext cx="1830387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575CF804-674C-9ADD-B3BE-0124F00C6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30745"/>
              </p:ext>
            </p:extLst>
          </p:nvPr>
        </p:nvGraphicFramePr>
        <p:xfrm>
          <a:off x="8292957" y="1843231"/>
          <a:ext cx="75565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19040" imgH="177480" progId="Equation.DSMT4">
                  <p:embed/>
                </p:oleObj>
              </mc:Choice>
              <mc:Fallback>
                <p:oleObj name="Equation" r:id="rId23" imgW="419040" imgH="17748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575CF804-674C-9ADD-B3BE-0124F00C65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2957" y="1843231"/>
                        <a:ext cx="755650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E736C929-1771-1608-78AE-B445412AB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93932"/>
              </p:ext>
            </p:extLst>
          </p:nvPr>
        </p:nvGraphicFramePr>
        <p:xfrm>
          <a:off x="6063961" y="2314575"/>
          <a:ext cx="7096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480" imgH="177480" progId="Equation.DSMT4">
                  <p:embed/>
                </p:oleObj>
              </mc:Choice>
              <mc:Fallback>
                <p:oleObj name="Equation" r:id="rId25" imgW="393480" imgH="177480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E736C929-1771-1608-78AE-B445412AB8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3961" y="2314575"/>
                        <a:ext cx="709613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D15B8A40-7FE0-E294-6B40-C7B8DD125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29713"/>
              </p:ext>
            </p:extLst>
          </p:nvPr>
        </p:nvGraphicFramePr>
        <p:xfrm>
          <a:off x="7121670" y="2340408"/>
          <a:ext cx="73183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06080" imgH="164880" progId="Equation.DSMT4">
                  <p:embed/>
                </p:oleObj>
              </mc:Choice>
              <mc:Fallback>
                <p:oleObj name="Equation" r:id="rId27" imgW="406080" imgH="164880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D15B8A40-7FE0-E294-6B40-C7B8DD125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670" y="2340408"/>
                        <a:ext cx="731837" cy="300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9A9DC5CF-12BF-85C4-935D-F0C90D4F66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228064"/>
              </p:ext>
            </p:extLst>
          </p:nvPr>
        </p:nvGraphicFramePr>
        <p:xfrm>
          <a:off x="8247063" y="2350510"/>
          <a:ext cx="105251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83920" imgH="190440" progId="Equation.DSMT4">
                  <p:embed/>
                </p:oleObj>
              </mc:Choice>
              <mc:Fallback>
                <p:oleObj name="Equation" r:id="rId29" imgW="583920" imgH="190440" progId="Equation.DSMT4">
                  <p:embed/>
                  <p:pic>
                    <p:nvPicPr>
                      <p:cNvPr id="19" name="Object 3">
                        <a:extLst>
                          <a:ext uri="{FF2B5EF4-FFF2-40B4-BE49-F238E27FC236}">
                            <a16:creationId xmlns:a16="http://schemas.microsoft.com/office/drawing/2014/main" id="{9A9DC5CF-12BF-85C4-935D-F0C90D4F66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7063" y="2350510"/>
                        <a:ext cx="1052512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311ED05-577B-2448-C45E-B73CF93B7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849228"/>
              </p:ext>
            </p:extLst>
          </p:nvPr>
        </p:nvGraphicFramePr>
        <p:xfrm>
          <a:off x="9365529" y="1666009"/>
          <a:ext cx="2570162" cy="1040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93760" imgH="482400" progId="Equation.DSMT4">
                  <p:embed/>
                </p:oleObj>
              </mc:Choice>
              <mc:Fallback>
                <p:oleObj name="Equation" r:id="rId31" imgW="1193760" imgH="482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311ED05-577B-2448-C45E-B73CF93B71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5529" y="1666009"/>
                        <a:ext cx="2570162" cy="10400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AF502FE-BC02-E985-83C3-FF517AAB0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713453"/>
              </p:ext>
            </p:extLst>
          </p:nvPr>
        </p:nvGraphicFramePr>
        <p:xfrm>
          <a:off x="5534747" y="3015672"/>
          <a:ext cx="32242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498320" imgH="495000" progId="Equation.DSMT4">
                  <p:embed/>
                </p:oleObj>
              </mc:Choice>
              <mc:Fallback>
                <p:oleObj name="Equation" r:id="rId33" imgW="1498320" imgH="4950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AF502FE-BC02-E985-83C3-FF517AAB05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747" y="3015672"/>
                        <a:ext cx="3224212" cy="106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A254294-EF28-8126-A5B7-CB97697C1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998083"/>
              </p:ext>
            </p:extLst>
          </p:nvPr>
        </p:nvGraphicFramePr>
        <p:xfrm>
          <a:off x="5677189" y="4252768"/>
          <a:ext cx="18573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63280" imgH="253800" progId="Equation.DSMT4">
                  <p:embed/>
                </p:oleObj>
              </mc:Choice>
              <mc:Fallback>
                <p:oleObj name="Equation" r:id="rId35" imgW="86328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A254294-EF28-8126-A5B7-CB97697C1A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189" y="4252768"/>
                        <a:ext cx="1857375" cy="549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BAA06B5-17BD-A43D-1CC0-DAE095EB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40942"/>
              </p:ext>
            </p:extLst>
          </p:nvPr>
        </p:nvGraphicFramePr>
        <p:xfrm>
          <a:off x="5660446" y="4928464"/>
          <a:ext cx="17478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12520" imgH="177480" progId="Equation.DSMT4">
                  <p:embed/>
                </p:oleObj>
              </mc:Choice>
              <mc:Fallback>
                <p:oleObj name="Equation" r:id="rId37" imgW="812520" imgH="177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BAA06B5-17BD-A43D-1CC0-DAE095EB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446" y="4928464"/>
                        <a:ext cx="174783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68E698A-D9EF-63F1-36F9-5D075BE280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116809"/>
              </p:ext>
            </p:extLst>
          </p:nvPr>
        </p:nvGraphicFramePr>
        <p:xfrm>
          <a:off x="5479328" y="5436033"/>
          <a:ext cx="10922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07960" imgH="228600" progId="Equation.DSMT4">
                  <p:embed/>
                </p:oleObj>
              </mc:Choice>
              <mc:Fallback>
                <p:oleObj name="Equation" r:id="rId39" imgW="50796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68E698A-D9EF-63F1-36F9-5D075BE280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328" y="5436033"/>
                        <a:ext cx="1092200" cy="493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69913BC-183C-E6EF-DA14-C98193144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29149"/>
              </p:ext>
            </p:extLst>
          </p:nvPr>
        </p:nvGraphicFramePr>
        <p:xfrm>
          <a:off x="7701252" y="4927745"/>
          <a:ext cx="15843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736560" imgH="177480" progId="Equation.DSMT4">
                  <p:embed/>
                </p:oleObj>
              </mc:Choice>
              <mc:Fallback>
                <p:oleObj name="Equation" r:id="rId41" imgW="73656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69913BC-183C-E6EF-DA14-C98193144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52" y="4927745"/>
                        <a:ext cx="1584325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C3F3D0B-5336-CB8C-5063-BA8DF27CB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689569"/>
              </p:ext>
            </p:extLst>
          </p:nvPr>
        </p:nvGraphicFramePr>
        <p:xfrm>
          <a:off x="7790295" y="5387109"/>
          <a:ext cx="846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93480" imgH="228600" progId="Equation.DSMT4">
                  <p:embed/>
                </p:oleObj>
              </mc:Choice>
              <mc:Fallback>
                <p:oleObj name="Equation" r:id="rId43" imgW="3934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C3F3D0B-5336-CB8C-5063-BA8DF27CB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295" y="5387109"/>
                        <a:ext cx="846138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311E374-8E2D-F4E6-7942-FC83D44EB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24165"/>
              </p:ext>
            </p:extLst>
          </p:nvPr>
        </p:nvGraphicFramePr>
        <p:xfrm>
          <a:off x="4924425" y="5916036"/>
          <a:ext cx="19113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888840" imgH="393480" progId="Equation.DSMT4">
                  <p:embed/>
                </p:oleObj>
              </mc:Choice>
              <mc:Fallback>
                <p:oleObj name="Equation" r:id="rId45" imgW="88884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311E374-8E2D-F4E6-7942-FC83D44EBC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5916036"/>
                        <a:ext cx="1911350" cy="84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09CC918-1428-0B92-F3DF-440A01743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374251"/>
              </p:ext>
            </p:extLst>
          </p:nvPr>
        </p:nvGraphicFramePr>
        <p:xfrm>
          <a:off x="7506421" y="5882842"/>
          <a:ext cx="191293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888840" imgH="393480" progId="Equation.DSMT4">
                  <p:embed/>
                </p:oleObj>
              </mc:Choice>
              <mc:Fallback>
                <p:oleObj name="Equation" r:id="rId47" imgW="88884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09CC918-1428-0B92-F3DF-440A017435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421" y="5882842"/>
                        <a:ext cx="1912937" cy="84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876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7F300E-8FC3-A79D-9F9E-5D8924FF95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7037" y="0"/>
                <a:ext cx="11769436" cy="1198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CA" dirty="0"/>
                  <a:t>Ex: Find the equation of the tangent lines with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CA" dirty="0"/>
                  <a:t> to a circle with the equation: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CA" dirty="0"/>
              </a:p>
              <a:p>
                <a:pPr marL="0" indent="0">
                  <a:buFont typeface="Wingdings" pitchFamily="2" charset="2"/>
                  <a:buNone/>
                </a:pPr>
                <a:r>
                  <a:rPr lang="en-CA" dirty="0"/>
                  <a:t>b) Graph the circle and the tangent lines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7F300E-8FC3-A79D-9F9E-5D8924FF9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037" y="0"/>
                <a:ext cx="11769436" cy="1198418"/>
              </a:xfrm>
              <a:prstGeom prst="rect">
                <a:avLst/>
              </a:prstGeom>
              <a:blipFill>
                <a:blip r:embed="rId4"/>
                <a:stretch>
                  <a:fillRect l="-829" b="-299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A0CCEA7-A1FF-78C2-AB72-AC0E6AD7C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88" y="1444048"/>
            <a:ext cx="70962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We can also solve this equation using the Discriminant!! </a:t>
            </a:r>
          </a:p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This way, we don’t need to convert the equation to </a:t>
            </a:r>
            <a:b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standard form!!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4F5DC72-A3C4-7AC0-4B51-17E23EA31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14869"/>
              </p:ext>
            </p:extLst>
          </p:nvPr>
        </p:nvGraphicFramePr>
        <p:xfrm>
          <a:off x="295710" y="2295815"/>
          <a:ext cx="29892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11280" imgH="241200" progId="Equation.DSMT4">
                  <p:embed/>
                </p:oleObj>
              </mc:Choice>
              <mc:Fallback>
                <p:oleObj name="Equation" r:id="rId5" imgW="1511280" imgH="2412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4F5DC72-A3C4-7AC0-4B51-17E23EA31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10" y="2295815"/>
                        <a:ext cx="2989262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4D6898B0-A0D7-A488-5FB0-6F3B46804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68253"/>
              </p:ext>
            </p:extLst>
          </p:nvPr>
        </p:nvGraphicFramePr>
        <p:xfrm>
          <a:off x="3754004" y="2153226"/>
          <a:ext cx="15097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431640" progId="Equation.DSMT4">
                  <p:embed/>
                </p:oleObj>
              </mc:Choice>
              <mc:Fallback>
                <p:oleObj name="Equation" r:id="rId7" imgW="838080" imgH="43164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4D6898B0-A0D7-A488-5FB0-6F3B468046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004" y="2153226"/>
                        <a:ext cx="1509713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E9D1EE51-B1B0-ADAB-FA60-3EDCEF464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801774"/>
              </p:ext>
            </p:extLst>
          </p:nvPr>
        </p:nvGraphicFramePr>
        <p:xfrm>
          <a:off x="302346" y="2838018"/>
          <a:ext cx="5376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17640" imgH="495000" progId="Equation.DSMT4">
                  <p:embed/>
                </p:oleObj>
              </mc:Choice>
              <mc:Fallback>
                <p:oleObj name="Equation" r:id="rId9" imgW="2717640" imgH="49500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E9D1EE51-B1B0-ADAB-FA60-3EDCEF464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46" y="2838018"/>
                        <a:ext cx="5376863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7CBA9F5A-3ABC-4B3A-26C0-3F14796B6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32251"/>
              </p:ext>
            </p:extLst>
          </p:nvPr>
        </p:nvGraphicFramePr>
        <p:xfrm>
          <a:off x="232352" y="3942917"/>
          <a:ext cx="5502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81000" imgH="431640" progId="Equation.DSMT4">
                  <p:embed/>
                </p:oleObj>
              </mc:Choice>
              <mc:Fallback>
                <p:oleObj name="Equation" r:id="rId11" imgW="2781000" imgH="43164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7CBA9F5A-3ABC-4B3A-26C0-3F14796B6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52" y="3942917"/>
                        <a:ext cx="5502275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1D714616-2540-2CEB-697A-C9399E609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116464"/>
              </p:ext>
            </p:extLst>
          </p:nvPr>
        </p:nvGraphicFramePr>
        <p:xfrm>
          <a:off x="172316" y="4865544"/>
          <a:ext cx="64817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276360" imgH="215640" progId="Equation.DSMT4">
                  <p:embed/>
                </p:oleObj>
              </mc:Choice>
              <mc:Fallback>
                <p:oleObj name="Equation" r:id="rId13" imgW="3276360" imgH="21564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1D714616-2540-2CEB-697A-C9399E609D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16" y="4865544"/>
                        <a:ext cx="6481763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6A465B3F-B3BA-F8B7-6A00-1F7AED475D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95418"/>
              </p:ext>
            </p:extLst>
          </p:nvPr>
        </p:nvGraphicFramePr>
        <p:xfrm>
          <a:off x="228744" y="5483225"/>
          <a:ext cx="53768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17640" imgH="215640" progId="Equation.DSMT4">
                  <p:embed/>
                </p:oleObj>
              </mc:Choice>
              <mc:Fallback>
                <p:oleObj name="Equation" r:id="rId15" imgW="2717640" imgH="21564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6A465B3F-B3BA-F8B7-6A00-1F7AED475D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44" y="5483225"/>
                        <a:ext cx="5376862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E4936D73-F95F-164A-E069-5195EA11C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49977"/>
              </p:ext>
            </p:extLst>
          </p:nvPr>
        </p:nvGraphicFramePr>
        <p:xfrm>
          <a:off x="197284" y="6091527"/>
          <a:ext cx="5527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793960" imgH="266400" progId="Equation.DSMT4">
                  <p:embed/>
                </p:oleObj>
              </mc:Choice>
              <mc:Fallback>
                <p:oleObj name="Equation" r:id="rId17" imgW="2793960" imgH="26640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E4936D73-F95F-164A-E069-5195EA11C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84" y="6091527"/>
                        <a:ext cx="552767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4054D2E-DE5B-22D2-25FA-11AAF585A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254" y="685800"/>
            <a:ext cx="44611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Since there is only one intersection point, the Discriminant should be equal to zero!!</a:t>
            </a: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B50CE342-6E16-DD25-7225-346657F10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71343"/>
              </p:ext>
            </p:extLst>
          </p:nvPr>
        </p:nvGraphicFramePr>
        <p:xfrm>
          <a:off x="7380866" y="1706128"/>
          <a:ext cx="955675" cy="39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82400" imgH="177480" progId="Equation.DSMT4">
                  <p:embed/>
                </p:oleObj>
              </mc:Choice>
              <mc:Fallback>
                <p:oleObj name="Equation" r:id="rId19" imgW="482400" imgH="17748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B50CE342-6E16-DD25-7225-346657F100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866" y="1706128"/>
                        <a:ext cx="955675" cy="392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A4F97392-1E24-E911-18A8-B07898EDE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10014"/>
              </p:ext>
            </p:extLst>
          </p:nvPr>
        </p:nvGraphicFramePr>
        <p:xfrm>
          <a:off x="8772237" y="1720128"/>
          <a:ext cx="17351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76240" imgH="190440" progId="Equation.DSMT4">
                  <p:embed/>
                </p:oleObj>
              </mc:Choice>
              <mc:Fallback>
                <p:oleObj name="Equation" r:id="rId21" imgW="876240" imgH="190440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A4F97392-1E24-E911-18A8-B07898EDE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2237" y="1720128"/>
                        <a:ext cx="1735138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54335EFB-2F68-E61C-E74E-943D2E5563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69652"/>
              </p:ext>
            </p:extLst>
          </p:nvPr>
        </p:nvGraphicFramePr>
        <p:xfrm>
          <a:off x="7344497" y="2179782"/>
          <a:ext cx="2816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422360" imgH="215640" progId="Equation.DSMT4">
                  <p:embed/>
                </p:oleObj>
              </mc:Choice>
              <mc:Fallback>
                <p:oleObj name="Equation" r:id="rId23" imgW="1422360" imgH="21564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54335EFB-2F68-E61C-E74E-943D2E5563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497" y="2179782"/>
                        <a:ext cx="2816225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20C5899A-6EBC-4F61-0911-20864C8CD7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267177"/>
              </p:ext>
            </p:extLst>
          </p:nvPr>
        </p:nvGraphicFramePr>
        <p:xfrm>
          <a:off x="6199188" y="2763982"/>
          <a:ext cx="5581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819160" imgH="317160" progId="Equation.DSMT4">
                  <p:embed/>
                </p:oleObj>
              </mc:Choice>
              <mc:Fallback>
                <p:oleObj name="Equation" r:id="rId25" imgW="2819160" imgH="317160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20C5899A-6EBC-4F61-0911-20864C8CD7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763982"/>
                        <a:ext cx="5581650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FDAB796B-1672-5675-1A50-1933DB09E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337442"/>
              </p:ext>
            </p:extLst>
          </p:nvPr>
        </p:nvGraphicFramePr>
        <p:xfrm>
          <a:off x="5999306" y="3357130"/>
          <a:ext cx="4953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01640" imgH="317160" progId="Equation.DSMT4">
                  <p:embed/>
                </p:oleObj>
              </mc:Choice>
              <mc:Fallback>
                <p:oleObj name="Equation" r:id="rId27" imgW="2501640" imgH="317160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FDAB796B-1672-5675-1A50-1933DB09E1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306" y="3357130"/>
                        <a:ext cx="4953000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9BF6F56A-457D-E41C-AD7D-8E8606B56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025242"/>
              </p:ext>
            </p:extLst>
          </p:nvPr>
        </p:nvGraphicFramePr>
        <p:xfrm>
          <a:off x="6723352" y="3953453"/>
          <a:ext cx="42513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45960" imgH="317160" progId="Equation.DSMT4">
                  <p:embed/>
                </p:oleObj>
              </mc:Choice>
              <mc:Fallback>
                <p:oleObj name="Equation" r:id="rId29" imgW="2145960" imgH="317160" progId="Equation.DSMT4">
                  <p:embed/>
                  <p:pic>
                    <p:nvPicPr>
                      <p:cNvPr id="19" name="Object 3">
                        <a:extLst>
                          <a:ext uri="{FF2B5EF4-FFF2-40B4-BE49-F238E27FC236}">
                            <a16:creationId xmlns:a16="http://schemas.microsoft.com/office/drawing/2014/main" id="{9BF6F56A-457D-E41C-AD7D-8E8606B56A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3352" y="3953453"/>
                        <a:ext cx="4251325" cy="63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>
            <a:extLst>
              <a:ext uri="{FF2B5EF4-FFF2-40B4-BE49-F238E27FC236}">
                <a16:creationId xmlns:a16="http://schemas.microsoft.com/office/drawing/2014/main" id="{C8487D29-504D-D8DE-8798-9A78E32A2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70696"/>
              </p:ext>
            </p:extLst>
          </p:nvPr>
        </p:nvGraphicFramePr>
        <p:xfrm>
          <a:off x="8278957" y="4602307"/>
          <a:ext cx="269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358640" imgH="215640" progId="Equation.DSMT4">
                  <p:embed/>
                </p:oleObj>
              </mc:Choice>
              <mc:Fallback>
                <p:oleObj name="Equation" r:id="rId31" imgW="1358640" imgH="215640" progId="Equation.DSMT4">
                  <p:embed/>
                  <p:pic>
                    <p:nvPicPr>
                      <p:cNvPr id="20" name="Object 3">
                        <a:extLst>
                          <a:ext uri="{FF2B5EF4-FFF2-40B4-BE49-F238E27FC236}">
                            <a16:creationId xmlns:a16="http://schemas.microsoft.com/office/drawing/2014/main" id="{C8487D29-504D-D8DE-8798-9A78E32A2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957" y="4602307"/>
                        <a:ext cx="26924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>
            <a:extLst>
              <a:ext uri="{FF2B5EF4-FFF2-40B4-BE49-F238E27FC236}">
                <a16:creationId xmlns:a16="http://schemas.microsoft.com/office/drawing/2014/main" id="{E04746B0-3FB7-C83A-C5BF-9CE436BEA4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97147"/>
              </p:ext>
            </p:extLst>
          </p:nvPr>
        </p:nvGraphicFramePr>
        <p:xfrm>
          <a:off x="7953809" y="5192858"/>
          <a:ext cx="30194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523880" imgH="253800" progId="Equation.DSMT4">
                  <p:embed/>
                </p:oleObj>
              </mc:Choice>
              <mc:Fallback>
                <p:oleObj name="Equation" r:id="rId33" imgW="1523880" imgH="253800" progId="Equation.DSMT4">
                  <p:embed/>
                  <p:pic>
                    <p:nvPicPr>
                      <p:cNvPr id="21" name="Object 3">
                        <a:extLst>
                          <a:ext uri="{FF2B5EF4-FFF2-40B4-BE49-F238E27FC236}">
                            <a16:creationId xmlns:a16="http://schemas.microsoft.com/office/drawing/2014/main" id="{E04746B0-3FB7-C83A-C5BF-9CE436BEA4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809" y="5192858"/>
                        <a:ext cx="3019425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>
            <a:extLst>
              <a:ext uri="{FF2B5EF4-FFF2-40B4-BE49-F238E27FC236}">
                <a16:creationId xmlns:a16="http://schemas.microsoft.com/office/drawing/2014/main" id="{EA7B450B-AED3-A57B-0D03-299884085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823450"/>
              </p:ext>
            </p:extLst>
          </p:nvPr>
        </p:nvGraphicFramePr>
        <p:xfrm>
          <a:off x="8041410" y="5769553"/>
          <a:ext cx="22891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55600" imgH="431640" progId="Equation.DSMT4">
                  <p:embed/>
                </p:oleObj>
              </mc:Choice>
              <mc:Fallback>
                <p:oleObj name="Equation" r:id="rId35" imgW="1155600" imgH="431640" progId="Equation.DSMT4">
                  <p:embed/>
                  <p:pic>
                    <p:nvPicPr>
                      <p:cNvPr id="22" name="Object 3">
                        <a:extLst>
                          <a:ext uri="{FF2B5EF4-FFF2-40B4-BE49-F238E27FC236}">
                            <a16:creationId xmlns:a16="http://schemas.microsoft.com/office/drawing/2014/main" id="{EA7B450B-AED3-A57B-0D03-299884085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410" y="5769553"/>
                        <a:ext cx="2289175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3954EEB1-1D94-C306-3A65-2346A03C6FAD}"/>
              </a:ext>
            </a:extLst>
          </p:cNvPr>
          <p:cNvSpPr/>
          <p:nvPr/>
        </p:nvSpPr>
        <p:spPr>
          <a:xfrm>
            <a:off x="159327" y="4745182"/>
            <a:ext cx="7398327" cy="193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D4381E-6FE7-56C9-300A-0B430751F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79" y="4990812"/>
            <a:ext cx="7096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The equations of the tangent lines will be: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2992102-12E4-9D54-75ED-8F4E4BCFF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463998"/>
              </p:ext>
            </p:extLst>
          </p:nvPr>
        </p:nvGraphicFramePr>
        <p:xfrm>
          <a:off x="795770" y="5562745"/>
          <a:ext cx="191135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88840" imgH="393480" progId="Equation.DSMT4">
                  <p:embed/>
                </p:oleObj>
              </mc:Choice>
              <mc:Fallback>
                <p:oleObj name="Equation" r:id="rId37" imgW="88884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2992102-12E4-9D54-75ED-8F4E4BCFF6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770" y="5562745"/>
                        <a:ext cx="1911350" cy="84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4EA9C8E-C23D-4F5F-0B82-46002CA20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24618"/>
              </p:ext>
            </p:extLst>
          </p:nvPr>
        </p:nvGraphicFramePr>
        <p:xfrm>
          <a:off x="3377766" y="5529551"/>
          <a:ext cx="191293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888840" imgH="393480" progId="Equation.DSMT4">
                  <p:embed/>
                </p:oleObj>
              </mc:Choice>
              <mc:Fallback>
                <p:oleObj name="Equation" r:id="rId39" imgW="888840" imgH="393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4EA9C8E-C23D-4F5F-0B82-46002CA20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766" y="5529551"/>
                        <a:ext cx="1912937" cy="849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30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3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E04A-C31E-48C5-85DF-89EDC2CB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638"/>
            <a:ext cx="9956800" cy="670242"/>
          </a:xfrm>
        </p:spPr>
        <p:txBody>
          <a:bodyPr/>
          <a:lstStyle/>
          <a:p>
            <a:r>
              <a:rPr lang="en-US" dirty="0"/>
              <a:t>Problems involving Lines, Circle, and Ellipses: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DA5E-99DA-41C2-8813-B7F962A67AC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2720" y="690880"/>
            <a:ext cx="11836400" cy="5806902"/>
          </a:xfrm>
        </p:spPr>
        <p:txBody>
          <a:bodyPr/>
          <a:lstStyle/>
          <a:p>
            <a:r>
              <a:rPr lang="en-US" dirty="0"/>
              <a:t>Most problems involved in this section are about finding intersection points between lines, circles, and ellipses</a:t>
            </a:r>
          </a:p>
          <a:p>
            <a:r>
              <a:rPr lang="en-US" dirty="0"/>
              <a:t>Suppose you are given two equations, use substitution or elimination to solve </a:t>
            </a:r>
            <a:br>
              <a:rPr lang="en-US" dirty="0"/>
            </a:br>
            <a:r>
              <a:rPr lang="en-US" dirty="0"/>
              <a:t>for “x” and “y” to get the points of intersections</a:t>
            </a:r>
          </a:p>
          <a:p>
            <a:r>
              <a:rPr lang="en-US" dirty="0"/>
              <a:t>A line can intersect at a circle at either:</a:t>
            </a:r>
          </a:p>
          <a:p>
            <a:pPr lvl="1"/>
            <a:r>
              <a:rPr lang="en-US" dirty="0"/>
              <a:t>One Point: TANGENT Line and Radius are </a:t>
            </a:r>
            <a:br>
              <a:rPr lang="en-US" dirty="0"/>
            </a:br>
            <a:r>
              <a:rPr lang="en-US" dirty="0"/>
              <a:t>perpendicular at  intersection point </a:t>
            </a:r>
            <a:br>
              <a:rPr lang="en-US" dirty="0"/>
            </a:br>
            <a:r>
              <a:rPr lang="en-US" dirty="0"/>
              <a:t>[Discriminant = 0]      OR </a:t>
            </a:r>
            <a:br>
              <a:rPr lang="en-US" dirty="0"/>
            </a:br>
            <a:r>
              <a:rPr lang="en-US" dirty="0"/>
              <a:t>use the “shortest distance formula”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Two POINTS: The two intersection points </a:t>
            </a:r>
            <a:br>
              <a:rPr lang="en-US" dirty="0"/>
            </a:br>
            <a:r>
              <a:rPr lang="en-US" dirty="0"/>
              <a:t>creates a chord, radius is a perpendicular bisector</a:t>
            </a:r>
            <a:br>
              <a:rPr lang="en-US" dirty="0"/>
            </a:br>
            <a:r>
              <a:rPr lang="en-US" dirty="0"/>
              <a:t>[Discriminant &gt; 0]</a:t>
            </a:r>
            <a:br>
              <a:rPr lang="en-US" dirty="0"/>
            </a:br>
            <a:r>
              <a:rPr lang="en-US" dirty="0"/>
              <a:t>  </a:t>
            </a:r>
          </a:p>
          <a:p>
            <a:pPr lvl="1"/>
            <a:r>
              <a:rPr lang="en-US" dirty="0"/>
              <a:t>NO points: System will not solve, No solutions</a:t>
            </a:r>
            <a:br>
              <a:rPr lang="en-US" dirty="0"/>
            </a:br>
            <a:r>
              <a:rPr lang="en-US" dirty="0"/>
              <a:t>[Discriminant &lt; 0]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4ACF12-AD46-485A-8B02-6785A77A9ABB}"/>
              </a:ext>
            </a:extLst>
          </p:cNvPr>
          <p:cNvSpPr/>
          <p:nvPr/>
        </p:nvSpPr>
        <p:spPr>
          <a:xfrm>
            <a:off x="6878781" y="2791185"/>
            <a:ext cx="1416463" cy="1385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DB83B9-4C7A-45E3-AC8D-0A2517265032}"/>
              </a:ext>
            </a:extLst>
          </p:cNvPr>
          <p:cNvCxnSpPr>
            <a:cxnSpLocks/>
          </p:cNvCxnSpPr>
          <p:nvPr/>
        </p:nvCxnSpPr>
        <p:spPr>
          <a:xfrm flipH="1" flipV="1">
            <a:off x="7435729" y="2494831"/>
            <a:ext cx="1251071" cy="8845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4CB7A2-BD73-6208-0525-39EC13BC2273}"/>
              </a:ext>
            </a:extLst>
          </p:cNvPr>
          <p:cNvCxnSpPr>
            <a:cxnSpLocks/>
          </p:cNvCxnSpPr>
          <p:nvPr/>
        </p:nvCxnSpPr>
        <p:spPr>
          <a:xfrm flipH="1">
            <a:off x="7560749" y="2913391"/>
            <a:ext cx="447369" cy="58336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4AF41C-F327-BA89-0E1F-37A7F4828ACC}"/>
              </a:ext>
            </a:extLst>
          </p:cNvPr>
          <p:cNvGrpSpPr/>
          <p:nvPr/>
        </p:nvGrpSpPr>
        <p:grpSpPr>
          <a:xfrm>
            <a:off x="7912359" y="2978862"/>
            <a:ext cx="199063" cy="135818"/>
            <a:chOff x="8884241" y="2751786"/>
            <a:chExt cx="227562" cy="1586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1066603-5AF6-E5CA-8E8B-4B2F1297EB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84241" y="2811530"/>
              <a:ext cx="126677" cy="926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33A3741-2E07-D100-CE53-4E3D729DA2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7517" y="2751786"/>
              <a:ext cx="114286" cy="15868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F4363A2-47BB-3777-C92C-FFDCBBF33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4610" y="2403497"/>
            <a:ext cx="254186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Century Schoolbook" pitchFamily="18" charset="0"/>
              </a:rPr>
              <a:t>The radius is perpendicular to the tangent line!!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693351B-CED8-2D5B-393E-DC119911D8E1}"/>
              </a:ext>
            </a:extLst>
          </p:cNvPr>
          <p:cNvSpPr/>
          <p:nvPr/>
        </p:nvSpPr>
        <p:spPr>
          <a:xfrm>
            <a:off x="8135242" y="4033553"/>
            <a:ext cx="1619250" cy="1619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5A11D6-6073-A198-782A-95E95FE2A9D7}"/>
              </a:ext>
            </a:extLst>
          </p:cNvPr>
          <p:cNvCxnSpPr>
            <a:cxnSpLocks/>
          </p:cNvCxnSpPr>
          <p:nvPr/>
        </p:nvCxnSpPr>
        <p:spPr>
          <a:xfrm flipH="1" flipV="1">
            <a:off x="8836039" y="3936747"/>
            <a:ext cx="1033670" cy="96299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B8E3289-E48E-5340-EAFC-C5E117FBD23A}"/>
              </a:ext>
            </a:extLst>
          </p:cNvPr>
          <p:cNvCxnSpPr>
            <a:cxnSpLocks/>
          </p:cNvCxnSpPr>
          <p:nvPr/>
        </p:nvCxnSpPr>
        <p:spPr>
          <a:xfrm flipH="1">
            <a:off x="8948683" y="4266109"/>
            <a:ext cx="550809" cy="5891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1C5E8D6-777A-2350-327D-D004408D2A92}"/>
              </a:ext>
            </a:extLst>
          </p:cNvPr>
          <p:cNvCxnSpPr>
            <a:cxnSpLocks/>
          </p:cNvCxnSpPr>
          <p:nvPr/>
        </p:nvCxnSpPr>
        <p:spPr>
          <a:xfrm flipH="1" flipV="1">
            <a:off x="9270248" y="4502054"/>
            <a:ext cx="77734" cy="736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08D9CF3-5F3A-3C73-F7F1-2F0B17001B1F}"/>
              </a:ext>
            </a:extLst>
          </p:cNvPr>
          <p:cNvCxnSpPr>
            <a:cxnSpLocks/>
          </p:cNvCxnSpPr>
          <p:nvPr/>
        </p:nvCxnSpPr>
        <p:spPr>
          <a:xfrm flipH="1">
            <a:off x="9340191" y="4491475"/>
            <a:ext cx="82153" cy="8929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CAE5F7D-1453-4124-26F6-C81A89D503CA}"/>
              </a:ext>
            </a:extLst>
          </p:cNvPr>
          <p:cNvCxnSpPr>
            <a:cxnSpLocks/>
          </p:cNvCxnSpPr>
          <p:nvPr/>
        </p:nvCxnSpPr>
        <p:spPr>
          <a:xfrm flipH="1">
            <a:off x="9065209" y="4154372"/>
            <a:ext cx="82153" cy="892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B93A727-5B78-1C55-3789-C83332BFAB03}"/>
              </a:ext>
            </a:extLst>
          </p:cNvPr>
          <p:cNvCxnSpPr>
            <a:cxnSpLocks/>
          </p:cNvCxnSpPr>
          <p:nvPr/>
        </p:nvCxnSpPr>
        <p:spPr>
          <a:xfrm flipH="1">
            <a:off x="9108279" y="4185017"/>
            <a:ext cx="82153" cy="892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266727-8BE8-8828-B17A-46DED141F498}"/>
              </a:ext>
            </a:extLst>
          </p:cNvPr>
          <p:cNvCxnSpPr>
            <a:cxnSpLocks/>
          </p:cNvCxnSpPr>
          <p:nvPr/>
        </p:nvCxnSpPr>
        <p:spPr>
          <a:xfrm flipH="1">
            <a:off x="9503359" y="4553232"/>
            <a:ext cx="82153" cy="892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71148CB-345A-3A74-927A-95DF6D9EA815}"/>
              </a:ext>
            </a:extLst>
          </p:cNvPr>
          <p:cNvCxnSpPr>
            <a:cxnSpLocks/>
          </p:cNvCxnSpPr>
          <p:nvPr/>
        </p:nvCxnSpPr>
        <p:spPr>
          <a:xfrm flipH="1">
            <a:off x="9546429" y="4583877"/>
            <a:ext cx="82153" cy="892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4E146BB-A0E3-FAE4-FEBF-AFAC590F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9740" y="3822635"/>
            <a:ext cx="219651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Century Schoolbook" pitchFamily="18" charset="0"/>
              </a:rPr>
              <a:t>The radius is perpendicular to the chord and bisects it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021A4C7-8E38-E544-513E-273B710EA23C}"/>
              </a:ext>
            </a:extLst>
          </p:cNvPr>
          <p:cNvSpPr/>
          <p:nvPr/>
        </p:nvSpPr>
        <p:spPr>
          <a:xfrm>
            <a:off x="7018049" y="5618017"/>
            <a:ext cx="1156133" cy="1113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5DBCA2E-7BAF-6E0C-5E2F-52F593AA9A9D}"/>
              </a:ext>
            </a:extLst>
          </p:cNvPr>
          <p:cNvCxnSpPr/>
          <p:nvPr/>
        </p:nvCxnSpPr>
        <p:spPr>
          <a:xfrm>
            <a:off x="7328046" y="5269634"/>
            <a:ext cx="1785937" cy="9286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659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/>
      <p:bldP spid="50" grpId="0" animBg="1"/>
      <p:bldP spid="59" grpId="0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8" name="Group 137"/>
          <p:cNvGrpSpPr>
            <a:grpSpLocks noChangeAspect="1"/>
          </p:cNvGrpSpPr>
          <p:nvPr/>
        </p:nvGrpSpPr>
        <p:grpSpPr bwMode="auto">
          <a:xfrm>
            <a:off x="1643063" y="1405770"/>
            <a:ext cx="4779962" cy="5295684"/>
            <a:chOff x="-192" y="757"/>
            <a:chExt cx="3115" cy="2916"/>
          </a:xfrm>
        </p:grpSpPr>
        <p:sp>
          <p:nvSpPr>
            <p:cNvPr id="9267" name="AutoShape 136"/>
            <p:cNvSpPr>
              <a:spLocks noChangeAspect="1" noChangeArrowheads="1" noTextEdit="1"/>
            </p:cNvSpPr>
            <p:nvPr/>
          </p:nvSpPr>
          <p:spPr bwMode="auto">
            <a:xfrm>
              <a:off x="-192" y="763"/>
              <a:ext cx="311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68" name="Rectangle 138"/>
            <p:cNvSpPr>
              <a:spLocks noChangeArrowheads="1"/>
            </p:cNvSpPr>
            <p:nvPr/>
          </p:nvSpPr>
          <p:spPr bwMode="auto">
            <a:xfrm>
              <a:off x="-189" y="769"/>
              <a:ext cx="3109" cy="2898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269" name="Line 139"/>
            <p:cNvSpPr>
              <a:spLocks noChangeShapeType="1"/>
            </p:cNvSpPr>
            <p:nvPr/>
          </p:nvSpPr>
          <p:spPr bwMode="auto">
            <a:xfrm flipV="1">
              <a:off x="-34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0" name="Line 140"/>
            <p:cNvSpPr>
              <a:spLocks noChangeShapeType="1"/>
            </p:cNvSpPr>
            <p:nvPr/>
          </p:nvSpPr>
          <p:spPr bwMode="auto">
            <a:xfrm flipV="1">
              <a:off x="-31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1" name="Line 141"/>
            <p:cNvSpPr>
              <a:spLocks noChangeShapeType="1"/>
            </p:cNvSpPr>
            <p:nvPr/>
          </p:nvSpPr>
          <p:spPr bwMode="auto">
            <a:xfrm flipV="1">
              <a:off x="121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2" name="Line 142"/>
            <p:cNvSpPr>
              <a:spLocks noChangeShapeType="1"/>
            </p:cNvSpPr>
            <p:nvPr/>
          </p:nvSpPr>
          <p:spPr bwMode="auto">
            <a:xfrm flipV="1">
              <a:off x="124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3" name="Line 143"/>
            <p:cNvSpPr>
              <a:spLocks noChangeShapeType="1"/>
            </p:cNvSpPr>
            <p:nvPr/>
          </p:nvSpPr>
          <p:spPr bwMode="auto">
            <a:xfrm flipV="1">
              <a:off x="276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4" name="Line 144"/>
            <p:cNvSpPr>
              <a:spLocks noChangeShapeType="1"/>
            </p:cNvSpPr>
            <p:nvPr/>
          </p:nvSpPr>
          <p:spPr bwMode="auto">
            <a:xfrm flipV="1">
              <a:off x="280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5" name="Line 145"/>
            <p:cNvSpPr>
              <a:spLocks noChangeShapeType="1"/>
            </p:cNvSpPr>
            <p:nvPr/>
          </p:nvSpPr>
          <p:spPr bwMode="auto">
            <a:xfrm flipV="1">
              <a:off x="432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6" name="Line 146"/>
            <p:cNvSpPr>
              <a:spLocks noChangeShapeType="1"/>
            </p:cNvSpPr>
            <p:nvPr/>
          </p:nvSpPr>
          <p:spPr bwMode="auto">
            <a:xfrm flipV="1">
              <a:off x="435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7" name="Line 147"/>
            <p:cNvSpPr>
              <a:spLocks noChangeShapeType="1"/>
            </p:cNvSpPr>
            <p:nvPr/>
          </p:nvSpPr>
          <p:spPr bwMode="auto">
            <a:xfrm flipV="1">
              <a:off x="587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8" name="Line 148"/>
            <p:cNvSpPr>
              <a:spLocks noChangeShapeType="1"/>
            </p:cNvSpPr>
            <p:nvPr/>
          </p:nvSpPr>
          <p:spPr bwMode="auto">
            <a:xfrm flipV="1">
              <a:off x="590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79" name="Line 149"/>
            <p:cNvSpPr>
              <a:spLocks noChangeShapeType="1"/>
            </p:cNvSpPr>
            <p:nvPr/>
          </p:nvSpPr>
          <p:spPr bwMode="auto">
            <a:xfrm flipV="1">
              <a:off x="742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0" name="Line 150"/>
            <p:cNvSpPr>
              <a:spLocks noChangeShapeType="1"/>
            </p:cNvSpPr>
            <p:nvPr/>
          </p:nvSpPr>
          <p:spPr bwMode="auto">
            <a:xfrm flipV="1">
              <a:off x="745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1" name="Line 151"/>
            <p:cNvSpPr>
              <a:spLocks noChangeShapeType="1"/>
            </p:cNvSpPr>
            <p:nvPr/>
          </p:nvSpPr>
          <p:spPr bwMode="auto">
            <a:xfrm flipV="1">
              <a:off x="897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2" name="Line 152"/>
            <p:cNvSpPr>
              <a:spLocks noChangeShapeType="1"/>
            </p:cNvSpPr>
            <p:nvPr/>
          </p:nvSpPr>
          <p:spPr bwMode="auto">
            <a:xfrm flipV="1">
              <a:off x="900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3" name="Line 153"/>
            <p:cNvSpPr>
              <a:spLocks noChangeShapeType="1"/>
            </p:cNvSpPr>
            <p:nvPr/>
          </p:nvSpPr>
          <p:spPr bwMode="auto">
            <a:xfrm flipV="1">
              <a:off x="1052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4" name="Line 154"/>
            <p:cNvSpPr>
              <a:spLocks noChangeShapeType="1"/>
            </p:cNvSpPr>
            <p:nvPr/>
          </p:nvSpPr>
          <p:spPr bwMode="auto">
            <a:xfrm flipV="1">
              <a:off x="1055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5" name="Line 155"/>
            <p:cNvSpPr>
              <a:spLocks noChangeShapeType="1"/>
            </p:cNvSpPr>
            <p:nvPr/>
          </p:nvSpPr>
          <p:spPr bwMode="auto">
            <a:xfrm flipV="1">
              <a:off x="1207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6" name="Line 156"/>
            <p:cNvSpPr>
              <a:spLocks noChangeShapeType="1"/>
            </p:cNvSpPr>
            <p:nvPr/>
          </p:nvSpPr>
          <p:spPr bwMode="auto">
            <a:xfrm flipV="1">
              <a:off x="1210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7" name="Line 157"/>
            <p:cNvSpPr>
              <a:spLocks noChangeShapeType="1"/>
            </p:cNvSpPr>
            <p:nvPr/>
          </p:nvSpPr>
          <p:spPr bwMode="auto">
            <a:xfrm flipV="1">
              <a:off x="1518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8" name="Line 158"/>
            <p:cNvSpPr>
              <a:spLocks noChangeShapeType="1"/>
            </p:cNvSpPr>
            <p:nvPr/>
          </p:nvSpPr>
          <p:spPr bwMode="auto">
            <a:xfrm flipV="1">
              <a:off x="1521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89" name="Line 159"/>
            <p:cNvSpPr>
              <a:spLocks noChangeShapeType="1"/>
            </p:cNvSpPr>
            <p:nvPr/>
          </p:nvSpPr>
          <p:spPr bwMode="auto">
            <a:xfrm flipV="1">
              <a:off x="1673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0" name="Line 160"/>
            <p:cNvSpPr>
              <a:spLocks noChangeShapeType="1"/>
            </p:cNvSpPr>
            <p:nvPr/>
          </p:nvSpPr>
          <p:spPr bwMode="auto">
            <a:xfrm flipV="1">
              <a:off x="1676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1" name="Line 161"/>
            <p:cNvSpPr>
              <a:spLocks noChangeShapeType="1"/>
            </p:cNvSpPr>
            <p:nvPr/>
          </p:nvSpPr>
          <p:spPr bwMode="auto">
            <a:xfrm flipV="1">
              <a:off x="1828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2" name="Line 162"/>
            <p:cNvSpPr>
              <a:spLocks noChangeShapeType="1"/>
            </p:cNvSpPr>
            <p:nvPr/>
          </p:nvSpPr>
          <p:spPr bwMode="auto">
            <a:xfrm flipV="1">
              <a:off x="1831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3" name="Line 163"/>
            <p:cNvSpPr>
              <a:spLocks noChangeShapeType="1"/>
            </p:cNvSpPr>
            <p:nvPr/>
          </p:nvSpPr>
          <p:spPr bwMode="auto">
            <a:xfrm flipV="1">
              <a:off x="1983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4" name="Line 164"/>
            <p:cNvSpPr>
              <a:spLocks noChangeShapeType="1"/>
            </p:cNvSpPr>
            <p:nvPr/>
          </p:nvSpPr>
          <p:spPr bwMode="auto">
            <a:xfrm flipV="1">
              <a:off x="1986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5" name="Line 165"/>
            <p:cNvSpPr>
              <a:spLocks noChangeShapeType="1"/>
            </p:cNvSpPr>
            <p:nvPr/>
          </p:nvSpPr>
          <p:spPr bwMode="auto">
            <a:xfrm flipV="1">
              <a:off x="2138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6" name="Line 166"/>
            <p:cNvSpPr>
              <a:spLocks noChangeShapeType="1"/>
            </p:cNvSpPr>
            <p:nvPr/>
          </p:nvSpPr>
          <p:spPr bwMode="auto">
            <a:xfrm flipV="1">
              <a:off x="2141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7" name="Line 167"/>
            <p:cNvSpPr>
              <a:spLocks noChangeShapeType="1"/>
            </p:cNvSpPr>
            <p:nvPr/>
          </p:nvSpPr>
          <p:spPr bwMode="auto">
            <a:xfrm flipV="1">
              <a:off x="2293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8" name="Line 168"/>
            <p:cNvSpPr>
              <a:spLocks noChangeShapeType="1"/>
            </p:cNvSpPr>
            <p:nvPr/>
          </p:nvSpPr>
          <p:spPr bwMode="auto">
            <a:xfrm flipV="1">
              <a:off x="2296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99" name="Line 169"/>
            <p:cNvSpPr>
              <a:spLocks noChangeShapeType="1"/>
            </p:cNvSpPr>
            <p:nvPr/>
          </p:nvSpPr>
          <p:spPr bwMode="auto">
            <a:xfrm flipV="1">
              <a:off x="2448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0" name="Line 170"/>
            <p:cNvSpPr>
              <a:spLocks noChangeShapeType="1"/>
            </p:cNvSpPr>
            <p:nvPr/>
          </p:nvSpPr>
          <p:spPr bwMode="auto">
            <a:xfrm flipV="1">
              <a:off x="2451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1" name="Line 171"/>
            <p:cNvSpPr>
              <a:spLocks noChangeShapeType="1"/>
            </p:cNvSpPr>
            <p:nvPr/>
          </p:nvSpPr>
          <p:spPr bwMode="auto">
            <a:xfrm flipV="1">
              <a:off x="2604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2" name="Line 172"/>
            <p:cNvSpPr>
              <a:spLocks noChangeShapeType="1"/>
            </p:cNvSpPr>
            <p:nvPr/>
          </p:nvSpPr>
          <p:spPr bwMode="auto">
            <a:xfrm flipV="1">
              <a:off x="2607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3" name="Line 173"/>
            <p:cNvSpPr>
              <a:spLocks noChangeShapeType="1"/>
            </p:cNvSpPr>
            <p:nvPr/>
          </p:nvSpPr>
          <p:spPr bwMode="auto">
            <a:xfrm flipV="1">
              <a:off x="2759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4" name="Line 174"/>
            <p:cNvSpPr>
              <a:spLocks noChangeShapeType="1"/>
            </p:cNvSpPr>
            <p:nvPr/>
          </p:nvSpPr>
          <p:spPr bwMode="auto">
            <a:xfrm flipV="1">
              <a:off x="2762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5" name="Line 175"/>
            <p:cNvSpPr>
              <a:spLocks noChangeShapeType="1"/>
            </p:cNvSpPr>
            <p:nvPr/>
          </p:nvSpPr>
          <p:spPr bwMode="auto">
            <a:xfrm>
              <a:off x="-186" y="351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6" name="Line 176"/>
            <p:cNvSpPr>
              <a:spLocks noChangeShapeType="1"/>
            </p:cNvSpPr>
            <p:nvPr/>
          </p:nvSpPr>
          <p:spPr bwMode="auto">
            <a:xfrm>
              <a:off x="-186" y="351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7" name="Line 177"/>
            <p:cNvSpPr>
              <a:spLocks noChangeShapeType="1"/>
            </p:cNvSpPr>
            <p:nvPr/>
          </p:nvSpPr>
          <p:spPr bwMode="auto">
            <a:xfrm>
              <a:off x="-186" y="336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8" name="Line 178"/>
            <p:cNvSpPr>
              <a:spLocks noChangeShapeType="1"/>
            </p:cNvSpPr>
            <p:nvPr/>
          </p:nvSpPr>
          <p:spPr bwMode="auto">
            <a:xfrm>
              <a:off x="-186" y="337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09" name="Line 179"/>
            <p:cNvSpPr>
              <a:spLocks noChangeShapeType="1"/>
            </p:cNvSpPr>
            <p:nvPr/>
          </p:nvSpPr>
          <p:spPr bwMode="auto">
            <a:xfrm>
              <a:off x="-186" y="322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0" name="Line 180"/>
            <p:cNvSpPr>
              <a:spLocks noChangeShapeType="1"/>
            </p:cNvSpPr>
            <p:nvPr/>
          </p:nvSpPr>
          <p:spPr bwMode="auto">
            <a:xfrm>
              <a:off x="-186" y="322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1" name="Line 181"/>
            <p:cNvSpPr>
              <a:spLocks noChangeShapeType="1"/>
            </p:cNvSpPr>
            <p:nvPr/>
          </p:nvSpPr>
          <p:spPr bwMode="auto">
            <a:xfrm>
              <a:off x="-186" y="307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2" name="Line 182"/>
            <p:cNvSpPr>
              <a:spLocks noChangeShapeType="1"/>
            </p:cNvSpPr>
            <p:nvPr/>
          </p:nvSpPr>
          <p:spPr bwMode="auto">
            <a:xfrm>
              <a:off x="-186" y="3085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3" name="Line 183"/>
            <p:cNvSpPr>
              <a:spLocks noChangeShapeType="1"/>
            </p:cNvSpPr>
            <p:nvPr/>
          </p:nvSpPr>
          <p:spPr bwMode="auto">
            <a:xfrm>
              <a:off x="-186" y="2935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4" name="Line 184"/>
            <p:cNvSpPr>
              <a:spLocks noChangeShapeType="1"/>
            </p:cNvSpPr>
            <p:nvPr/>
          </p:nvSpPr>
          <p:spPr bwMode="auto">
            <a:xfrm>
              <a:off x="-186" y="294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5" name="Line 185"/>
            <p:cNvSpPr>
              <a:spLocks noChangeShapeType="1"/>
            </p:cNvSpPr>
            <p:nvPr/>
          </p:nvSpPr>
          <p:spPr bwMode="auto">
            <a:xfrm>
              <a:off x="-186" y="279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6" name="Line 186"/>
            <p:cNvSpPr>
              <a:spLocks noChangeShapeType="1"/>
            </p:cNvSpPr>
            <p:nvPr/>
          </p:nvSpPr>
          <p:spPr bwMode="auto">
            <a:xfrm>
              <a:off x="-186" y="279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7" name="Line 187"/>
            <p:cNvSpPr>
              <a:spLocks noChangeShapeType="1"/>
            </p:cNvSpPr>
            <p:nvPr/>
          </p:nvSpPr>
          <p:spPr bwMode="auto">
            <a:xfrm>
              <a:off x="-186" y="264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8" name="Line 188"/>
            <p:cNvSpPr>
              <a:spLocks noChangeShapeType="1"/>
            </p:cNvSpPr>
            <p:nvPr/>
          </p:nvSpPr>
          <p:spPr bwMode="auto">
            <a:xfrm>
              <a:off x="-186" y="265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19" name="Line 189"/>
            <p:cNvSpPr>
              <a:spLocks noChangeShapeType="1"/>
            </p:cNvSpPr>
            <p:nvPr/>
          </p:nvSpPr>
          <p:spPr bwMode="auto">
            <a:xfrm>
              <a:off x="-186" y="250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0" name="Line 190"/>
            <p:cNvSpPr>
              <a:spLocks noChangeShapeType="1"/>
            </p:cNvSpPr>
            <p:nvPr/>
          </p:nvSpPr>
          <p:spPr bwMode="auto">
            <a:xfrm>
              <a:off x="-186" y="250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1" name="Line 191"/>
            <p:cNvSpPr>
              <a:spLocks noChangeShapeType="1"/>
            </p:cNvSpPr>
            <p:nvPr/>
          </p:nvSpPr>
          <p:spPr bwMode="auto">
            <a:xfrm>
              <a:off x="-186" y="235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2" name="Line 192"/>
            <p:cNvSpPr>
              <a:spLocks noChangeShapeType="1"/>
            </p:cNvSpPr>
            <p:nvPr/>
          </p:nvSpPr>
          <p:spPr bwMode="auto">
            <a:xfrm>
              <a:off x="-186" y="2365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3" name="Line 193"/>
            <p:cNvSpPr>
              <a:spLocks noChangeShapeType="1"/>
            </p:cNvSpPr>
            <p:nvPr/>
          </p:nvSpPr>
          <p:spPr bwMode="auto">
            <a:xfrm>
              <a:off x="-186" y="2065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4" name="Line 194"/>
            <p:cNvSpPr>
              <a:spLocks noChangeShapeType="1"/>
            </p:cNvSpPr>
            <p:nvPr/>
          </p:nvSpPr>
          <p:spPr bwMode="auto">
            <a:xfrm>
              <a:off x="-186" y="207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5" name="Line 195"/>
            <p:cNvSpPr>
              <a:spLocks noChangeShapeType="1"/>
            </p:cNvSpPr>
            <p:nvPr/>
          </p:nvSpPr>
          <p:spPr bwMode="auto">
            <a:xfrm>
              <a:off x="-186" y="192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6" name="Line 196"/>
            <p:cNvSpPr>
              <a:spLocks noChangeShapeType="1"/>
            </p:cNvSpPr>
            <p:nvPr/>
          </p:nvSpPr>
          <p:spPr bwMode="auto">
            <a:xfrm>
              <a:off x="-186" y="192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7" name="Line 197"/>
            <p:cNvSpPr>
              <a:spLocks noChangeShapeType="1"/>
            </p:cNvSpPr>
            <p:nvPr/>
          </p:nvSpPr>
          <p:spPr bwMode="auto">
            <a:xfrm>
              <a:off x="-186" y="177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8" name="Line 198"/>
            <p:cNvSpPr>
              <a:spLocks noChangeShapeType="1"/>
            </p:cNvSpPr>
            <p:nvPr/>
          </p:nvSpPr>
          <p:spPr bwMode="auto">
            <a:xfrm>
              <a:off x="-186" y="178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29" name="Line 199"/>
            <p:cNvSpPr>
              <a:spLocks noChangeShapeType="1"/>
            </p:cNvSpPr>
            <p:nvPr/>
          </p:nvSpPr>
          <p:spPr bwMode="auto">
            <a:xfrm>
              <a:off x="-186" y="163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0" name="Line 200"/>
            <p:cNvSpPr>
              <a:spLocks noChangeShapeType="1"/>
            </p:cNvSpPr>
            <p:nvPr/>
          </p:nvSpPr>
          <p:spPr bwMode="auto">
            <a:xfrm>
              <a:off x="-186" y="163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1" name="Line 201"/>
            <p:cNvSpPr>
              <a:spLocks noChangeShapeType="1"/>
            </p:cNvSpPr>
            <p:nvPr/>
          </p:nvSpPr>
          <p:spPr bwMode="auto">
            <a:xfrm>
              <a:off x="-186" y="148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2" name="Line 202"/>
            <p:cNvSpPr>
              <a:spLocks noChangeShapeType="1"/>
            </p:cNvSpPr>
            <p:nvPr/>
          </p:nvSpPr>
          <p:spPr bwMode="auto">
            <a:xfrm>
              <a:off x="-186" y="1495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3" name="Line 203"/>
            <p:cNvSpPr>
              <a:spLocks noChangeShapeType="1"/>
            </p:cNvSpPr>
            <p:nvPr/>
          </p:nvSpPr>
          <p:spPr bwMode="auto">
            <a:xfrm>
              <a:off x="-186" y="1345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4" name="Line 204"/>
            <p:cNvSpPr>
              <a:spLocks noChangeShapeType="1"/>
            </p:cNvSpPr>
            <p:nvPr/>
          </p:nvSpPr>
          <p:spPr bwMode="auto">
            <a:xfrm>
              <a:off x="-186" y="135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5" name="Line 205"/>
            <p:cNvSpPr>
              <a:spLocks noChangeShapeType="1"/>
            </p:cNvSpPr>
            <p:nvPr/>
          </p:nvSpPr>
          <p:spPr bwMode="auto">
            <a:xfrm>
              <a:off x="-186" y="120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6" name="Line 206"/>
            <p:cNvSpPr>
              <a:spLocks noChangeShapeType="1"/>
            </p:cNvSpPr>
            <p:nvPr/>
          </p:nvSpPr>
          <p:spPr bwMode="auto">
            <a:xfrm>
              <a:off x="-186" y="120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7" name="Line 207"/>
            <p:cNvSpPr>
              <a:spLocks noChangeShapeType="1"/>
            </p:cNvSpPr>
            <p:nvPr/>
          </p:nvSpPr>
          <p:spPr bwMode="auto">
            <a:xfrm>
              <a:off x="-186" y="1057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8" name="Line 208"/>
            <p:cNvSpPr>
              <a:spLocks noChangeShapeType="1"/>
            </p:cNvSpPr>
            <p:nvPr/>
          </p:nvSpPr>
          <p:spPr bwMode="auto">
            <a:xfrm>
              <a:off x="-186" y="106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39" name="Line 209"/>
            <p:cNvSpPr>
              <a:spLocks noChangeShapeType="1"/>
            </p:cNvSpPr>
            <p:nvPr/>
          </p:nvSpPr>
          <p:spPr bwMode="auto">
            <a:xfrm>
              <a:off x="-186" y="91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0" name="Line 210"/>
            <p:cNvSpPr>
              <a:spLocks noChangeShapeType="1"/>
            </p:cNvSpPr>
            <p:nvPr/>
          </p:nvSpPr>
          <p:spPr bwMode="auto">
            <a:xfrm>
              <a:off x="-186" y="91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1" name="Line 211"/>
            <p:cNvSpPr>
              <a:spLocks noChangeShapeType="1"/>
            </p:cNvSpPr>
            <p:nvPr/>
          </p:nvSpPr>
          <p:spPr bwMode="auto">
            <a:xfrm>
              <a:off x="-186" y="2203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2" name="Line 212"/>
            <p:cNvSpPr>
              <a:spLocks noChangeShapeType="1"/>
            </p:cNvSpPr>
            <p:nvPr/>
          </p:nvSpPr>
          <p:spPr bwMode="auto">
            <a:xfrm>
              <a:off x="-186" y="2209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3" name="Line 213"/>
            <p:cNvSpPr>
              <a:spLocks noChangeShapeType="1"/>
            </p:cNvSpPr>
            <p:nvPr/>
          </p:nvSpPr>
          <p:spPr bwMode="auto">
            <a:xfrm>
              <a:off x="-186" y="2215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4" name="Line 214"/>
            <p:cNvSpPr>
              <a:spLocks noChangeShapeType="1"/>
            </p:cNvSpPr>
            <p:nvPr/>
          </p:nvSpPr>
          <p:spPr bwMode="auto">
            <a:xfrm>
              <a:off x="-186" y="2221"/>
              <a:ext cx="310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5" name="Rectangle 215"/>
            <p:cNvSpPr>
              <a:spLocks noChangeArrowheads="1"/>
            </p:cNvSpPr>
            <p:nvPr/>
          </p:nvSpPr>
          <p:spPr bwMode="auto">
            <a:xfrm>
              <a:off x="2856" y="2023"/>
              <a:ext cx="5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9346" name="Freeform 216"/>
            <p:cNvSpPr>
              <a:spLocks/>
            </p:cNvSpPr>
            <p:nvPr/>
          </p:nvSpPr>
          <p:spPr bwMode="auto">
            <a:xfrm>
              <a:off x="2886" y="2161"/>
              <a:ext cx="28" cy="108"/>
            </a:xfrm>
            <a:custGeom>
              <a:avLst/>
              <a:gdLst>
                <a:gd name="T0" fmla="*/ 0 w 28"/>
                <a:gd name="T1" fmla="*/ 0 h 108"/>
                <a:gd name="T2" fmla="*/ 28 w 28"/>
                <a:gd name="T3" fmla="*/ 54 h 108"/>
                <a:gd name="T4" fmla="*/ 0 w 28"/>
                <a:gd name="T5" fmla="*/ 108 h 108"/>
                <a:gd name="T6" fmla="*/ 0 w 2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08"/>
                <a:gd name="T14" fmla="*/ 28 w 2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08">
                  <a:moveTo>
                    <a:pt x="0" y="0"/>
                  </a:moveTo>
                  <a:lnTo>
                    <a:pt x="28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47" name="Line 217"/>
            <p:cNvSpPr>
              <a:spLocks noChangeShapeType="1"/>
            </p:cNvSpPr>
            <p:nvPr/>
          </p:nvSpPr>
          <p:spPr bwMode="auto">
            <a:xfrm flipV="1">
              <a:off x="1359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8" name="Line 218"/>
            <p:cNvSpPr>
              <a:spLocks noChangeShapeType="1"/>
            </p:cNvSpPr>
            <p:nvPr/>
          </p:nvSpPr>
          <p:spPr bwMode="auto">
            <a:xfrm flipV="1">
              <a:off x="1362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49" name="Line 219"/>
            <p:cNvSpPr>
              <a:spLocks noChangeShapeType="1"/>
            </p:cNvSpPr>
            <p:nvPr/>
          </p:nvSpPr>
          <p:spPr bwMode="auto">
            <a:xfrm flipV="1">
              <a:off x="1366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50" name="Line 220"/>
            <p:cNvSpPr>
              <a:spLocks noChangeShapeType="1"/>
            </p:cNvSpPr>
            <p:nvPr/>
          </p:nvSpPr>
          <p:spPr bwMode="auto">
            <a:xfrm flipV="1">
              <a:off x="1369" y="769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51" name="Rectangle 221"/>
            <p:cNvSpPr>
              <a:spLocks noChangeArrowheads="1"/>
            </p:cNvSpPr>
            <p:nvPr/>
          </p:nvSpPr>
          <p:spPr bwMode="auto">
            <a:xfrm>
              <a:off x="1402" y="757"/>
              <a:ext cx="52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9352" name="Freeform 222"/>
            <p:cNvSpPr>
              <a:spLocks/>
            </p:cNvSpPr>
            <p:nvPr/>
          </p:nvSpPr>
          <p:spPr bwMode="auto">
            <a:xfrm>
              <a:off x="1338" y="775"/>
              <a:ext cx="55" cy="54"/>
            </a:xfrm>
            <a:custGeom>
              <a:avLst/>
              <a:gdLst>
                <a:gd name="T0" fmla="*/ 0 w 55"/>
                <a:gd name="T1" fmla="*/ 54 h 54"/>
                <a:gd name="T2" fmla="*/ 28 w 55"/>
                <a:gd name="T3" fmla="*/ 0 h 54"/>
                <a:gd name="T4" fmla="*/ 55 w 55"/>
                <a:gd name="T5" fmla="*/ 54 h 54"/>
                <a:gd name="T6" fmla="*/ 0 w 5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4"/>
                <a:gd name="T14" fmla="*/ 55 w 5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4">
                  <a:moveTo>
                    <a:pt x="0" y="54"/>
                  </a:moveTo>
                  <a:lnTo>
                    <a:pt x="28" y="0"/>
                  </a:lnTo>
                  <a:lnTo>
                    <a:pt x="5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9353" name="Rectangle 223"/>
            <p:cNvSpPr>
              <a:spLocks noChangeArrowheads="1"/>
            </p:cNvSpPr>
            <p:nvPr/>
          </p:nvSpPr>
          <p:spPr bwMode="auto">
            <a:xfrm>
              <a:off x="-189" y="769"/>
              <a:ext cx="3109" cy="28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54" name="Line 224"/>
            <p:cNvSpPr>
              <a:spLocks noChangeShapeType="1"/>
            </p:cNvSpPr>
            <p:nvPr/>
          </p:nvSpPr>
          <p:spPr bwMode="auto">
            <a:xfrm>
              <a:off x="-31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55" name="Rectangle 225"/>
            <p:cNvSpPr>
              <a:spLocks noChangeArrowheads="1"/>
            </p:cNvSpPr>
            <p:nvPr/>
          </p:nvSpPr>
          <p:spPr bwMode="auto">
            <a:xfrm>
              <a:off x="-61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-9</a:t>
              </a:r>
              <a:endParaRPr lang="en-US"/>
            </a:p>
          </p:txBody>
        </p:sp>
        <p:sp>
          <p:nvSpPr>
            <p:cNvPr id="9356" name="Line 226"/>
            <p:cNvSpPr>
              <a:spLocks noChangeShapeType="1"/>
            </p:cNvSpPr>
            <p:nvPr/>
          </p:nvSpPr>
          <p:spPr bwMode="auto">
            <a:xfrm>
              <a:off x="124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57" name="Rectangle 227"/>
            <p:cNvSpPr>
              <a:spLocks noChangeArrowheads="1"/>
            </p:cNvSpPr>
            <p:nvPr/>
          </p:nvSpPr>
          <p:spPr bwMode="auto">
            <a:xfrm>
              <a:off x="94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9358" name="Line 228"/>
            <p:cNvSpPr>
              <a:spLocks noChangeShapeType="1"/>
            </p:cNvSpPr>
            <p:nvPr/>
          </p:nvSpPr>
          <p:spPr bwMode="auto">
            <a:xfrm>
              <a:off x="280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59" name="Rectangle 229"/>
            <p:cNvSpPr>
              <a:spLocks noChangeArrowheads="1"/>
            </p:cNvSpPr>
            <p:nvPr/>
          </p:nvSpPr>
          <p:spPr bwMode="auto">
            <a:xfrm>
              <a:off x="249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9360" name="Line 230"/>
            <p:cNvSpPr>
              <a:spLocks noChangeShapeType="1"/>
            </p:cNvSpPr>
            <p:nvPr/>
          </p:nvSpPr>
          <p:spPr bwMode="auto">
            <a:xfrm>
              <a:off x="435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61" name="Rectangle 231"/>
            <p:cNvSpPr>
              <a:spLocks noChangeArrowheads="1"/>
            </p:cNvSpPr>
            <p:nvPr/>
          </p:nvSpPr>
          <p:spPr bwMode="auto">
            <a:xfrm>
              <a:off x="404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9362" name="Line 232"/>
            <p:cNvSpPr>
              <a:spLocks noChangeShapeType="1"/>
            </p:cNvSpPr>
            <p:nvPr/>
          </p:nvSpPr>
          <p:spPr bwMode="auto">
            <a:xfrm>
              <a:off x="590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63" name="Rectangle 233"/>
            <p:cNvSpPr>
              <a:spLocks noChangeArrowheads="1"/>
            </p:cNvSpPr>
            <p:nvPr/>
          </p:nvSpPr>
          <p:spPr bwMode="auto">
            <a:xfrm>
              <a:off x="559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9364" name="Line 234"/>
            <p:cNvSpPr>
              <a:spLocks noChangeShapeType="1"/>
            </p:cNvSpPr>
            <p:nvPr/>
          </p:nvSpPr>
          <p:spPr bwMode="auto">
            <a:xfrm>
              <a:off x="745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65" name="Rectangle 235"/>
            <p:cNvSpPr>
              <a:spLocks noChangeArrowheads="1"/>
            </p:cNvSpPr>
            <p:nvPr/>
          </p:nvSpPr>
          <p:spPr bwMode="auto">
            <a:xfrm>
              <a:off x="715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9366" name="Line 236"/>
            <p:cNvSpPr>
              <a:spLocks noChangeShapeType="1"/>
            </p:cNvSpPr>
            <p:nvPr/>
          </p:nvSpPr>
          <p:spPr bwMode="auto">
            <a:xfrm>
              <a:off x="900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67" name="Rectangle 237"/>
            <p:cNvSpPr>
              <a:spLocks noChangeArrowheads="1"/>
            </p:cNvSpPr>
            <p:nvPr/>
          </p:nvSpPr>
          <p:spPr bwMode="auto">
            <a:xfrm>
              <a:off x="870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368" name="Line 238"/>
            <p:cNvSpPr>
              <a:spLocks noChangeShapeType="1"/>
            </p:cNvSpPr>
            <p:nvPr/>
          </p:nvSpPr>
          <p:spPr bwMode="auto">
            <a:xfrm>
              <a:off x="1055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69" name="Rectangle 239"/>
            <p:cNvSpPr>
              <a:spLocks noChangeArrowheads="1"/>
            </p:cNvSpPr>
            <p:nvPr/>
          </p:nvSpPr>
          <p:spPr bwMode="auto">
            <a:xfrm>
              <a:off x="1025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370" name="Line 240"/>
            <p:cNvSpPr>
              <a:spLocks noChangeShapeType="1"/>
            </p:cNvSpPr>
            <p:nvPr/>
          </p:nvSpPr>
          <p:spPr bwMode="auto">
            <a:xfrm>
              <a:off x="1210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71" name="Rectangle 241"/>
            <p:cNvSpPr>
              <a:spLocks noChangeArrowheads="1"/>
            </p:cNvSpPr>
            <p:nvPr/>
          </p:nvSpPr>
          <p:spPr bwMode="auto">
            <a:xfrm>
              <a:off x="1180" y="225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9372" name="Rectangle 242"/>
            <p:cNvSpPr>
              <a:spLocks noChangeArrowheads="1"/>
            </p:cNvSpPr>
            <p:nvPr/>
          </p:nvSpPr>
          <p:spPr bwMode="auto">
            <a:xfrm>
              <a:off x="1378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9373" name="Line 243"/>
            <p:cNvSpPr>
              <a:spLocks noChangeShapeType="1"/>
            </p:cNvSpPr>
            <p:nvPr/>
          </p:nvSpPr>
          <p:spPr bwMode="auto">
            <a:xfrm>
              <a:off x="1521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74" name="Rectangle 244"/>
            <p:cNvSpPr>
              <a:spLocks noChangeArrowheads="1"/>
            </p:cNvSpPr>
            <p:nvPr/>
          </p:nvSpPr>
          <p:spPr bwMode="auto">
            <a:xfrm>
              <a:off x="1524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9375" name="Line 245"/>
            <p:cNvSpPr>
              <a:spLocks noChangeShapeType="1"/>
            </p:cNvSpPr>
            <p:nvPr/>
          </p:nvSpPr>
          <p:spPr bwMode="auto">
            <a:xfrm>
              <a:off x="1676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76" name="Rectangle 246"/>
            <p:cNvSpPr>
              <a:spLocks noChangeArrowheads="1"/>
            </p:cNvSpPr>
            <p:nvPr/>
          </p:nvSpPr>
          <p:spPr bwMode="auto">
            <a:xfrm>
              <a:off x="1679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9377" name="Line 247"/>
            <p:cNvSpPr>
              <a:spLocks noChangeShapeType="1"/>
            </p:cNvSpPr>
            <p:nvPr/>
          </p:nvSpPr>
          <p:spPr bwMode="auto">
            <a:xfrm>
              <a:off x="1831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78" name="Rectangle 248"/>
            <p:cNvSpPr>
              <a:spLocks noChangeArrowheads="1"/>
            </p:cNvSpPr>
            <p:nvPr/>
          </p:nvSpPr>
          <p:spPr bwMode="auto">
            <a:xfrm>
              <a:off x="1834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9379" name="Line 249"/>
            <p:cNvSpPr>
              <a:spLocks noChangeShapeType="1"/>
            </p:cNvSpPr>
            <p:nvPr/>
          </p:nvSpPr>
          <p:spPr bwMode="auto">
            <a:xfrm>
              <a:off x="1986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80" name="Rectangle 250"/>
            <p:cNvSpPr>
              <a:spLocks noChangeArrowheads="1"/>
            </p:cNvSpPr>
            <p:nvPr/>
          </p:nvSpPr>
          <p:spPr bwMode="auto">
            <a:xfrm>
              <a:off x="1989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9381" name="Line 251"/>
            <p:cNvSpPr>
              <a:spLocks noChangeShapeType="1"/>
            </p:cNvSpPr>
            <p:nvPr/>
          </p:nvSpPr>
          <p:spPr bwMode="auto">
            <a:xfrm>
              <a:off x="2141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82" name="Rectangle 252"/>
            <p:cNvSpPr>
              <a:spLocks noChangeArrowheads="1"/>
            </p:cNvSpPr>
            <p:nvPr/>
          </p:nvSpPr>
          <p:spPr bwMode="auto">
            <a:xfrm>
              <a:off x="2144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9383" name="Line 253"/>
            <p:cNvSpPr>
              <a:spLocks noChangeShapeType="1"/>
            </p:cNvSpPr>
            <p:nvPr/>
          </p:nvSpPr>
          <p:spPr bwMode="auto">
            <a:xfrm>
              <a:off x="2296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84" name="Rectangle 254"/>
            <p:cNvSpPr>
              <a:spLocks noChangeArrowheads="1"/>
            </p:cNvSpPr>
            <p:nvPr/>
          </p:nvSpPr>
          <p:spPr bwMode="auto">
            <a:xfrm>
              <a:off x="2299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9385" name="Line 255"/>
            <p:cNvSpPr>
              <a:spLocks noChangeShapeType="1"/>
            </p:cNvSpPr>
            <p:nvPr/>
          </p:nvSpPr>
          <p:spPr bwMode="auto">
            <a:xfrm>
              <a:off x="2451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86" name="Rectangle 256"/>
            <p:cNvSpPr>
              <a:spLocks noChangeArrowheads="1"/>
            </p:cNvSpPr>
            <p:nvPr/>
          </p:nvSpPr>
          <p:spPr bwMode="auto">
            <a:xfrm>
              <a:off x="2455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9387" name="Line 257"/>
            <p:cNvSpPr>
              <a:spLocks noChangeShapeType="1"/>
            </p:cNvSpPr>
            <p:nvPr/>
          </p:nvSpPr>
          <p:spPr bwMode="auto">
            <a:xfrm>
              <a:off x="2607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88" name="Rectangle 258"/>
            <p:cNvSpPr>
              <a:spLocks noChangeArrowheads="1"/>
            </p:cNvSpPr>
            <p:nvPr/>
          </p:nvSpPr>
          <p:spPr bwMode="auto">
            <a:xfrm>
              <a:off x="2610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9389" name="Line 259"/>
            <p:cNvSpPr>
              <a:spLocks noChangeShapeType="1"/>
            </p:cNvSpPr>
            <p:nvPr/>
          </p:nvSpPr>
          <p:spPr bwMode="auto">
            <a:xfrm>
              <a:off x="2762" y="2185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90" name="Rectangle 260"/>
            <p:cNvSpPr>
              <a:spLocks noChangeArrowheads="1"/>
            </p:cNvSpPr>
            <p:nvPr/>
          </p:nvSpPr>
          <p:spPr bwMode="auto">
            <a:xfrm>
              <a:off x="2765" y="225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9391" name="Rectangle 261"/>
            <p:cNvSpPr>
              <a:spLocks noChangeArrowheads="1"/>
            </p:cNvSpPr>
            <p:nvPr/>
          </p:nvSpPr>
          <p:spPr bwMode="auto">
            <a:xfrm>
              <a:off x="1286" y="3457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-9</a:t>
              </a:r>
              <a:endParaRPr lang="en-US"/>
            </a:p>
          </p:txBody>
        </p:sp>
        <p:sp>
          <p:nvSpPr>
            <p:cNvPr id="9392" name="Line 262"/>
            <p:cNvSpPr>
              <a:spLocks noChangeShapeType="1"/>
            </p:cNvSpPr>
            <p:nvPr/>
          </p:nvSpPr>
          <p:spPr bwMode="auto">
            <a:xfrm>
              <a:off x="1350" y="351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93" name="Rectangle 263"/>
            <p:cNvSpPr>
              <a:spLocks noChangeArrowheads="1"/>
            </p:cNvSpPr>
            <p:nvPr/>
          </p:nvSpPr>
          <p:spPr bwMode="auto">
            <a:xfrm>
              <a:off x="1286" y="3313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9394" name="Line 264"/>
            <p:cNvSpPr>
              <a:spLocks noChangeShapeType="1"/>
            </p:cNvSpPr>
            <p:nvPr/>
          </p:nvSpPr>
          <p:spPr bwMode="auto">
            <a:xfrm>
              <a:off x="1350" y="337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95" name="Rectangle 265"/>
            <p:cNvSpPr>
              <a:spLocks noChangeArrowheads="1"/>
            </p:cNvSpPr>
            <p:nvPr/>
          </p:nvSpPr>
          <p:spPr bwMode="auto">
            <a:xfrm>
              <a:off x="1286" y="3169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9396" name="Line 266"/>
            <p:cNvSpPr>
              <a:spLocks noChangeShapeType="1"/>
            </p:cNvSpPr>
            <p:nvPr/>
          </p:nvSpPr>
          <p:spPr bwMode="auto">
            <a:xfrm>
              <a:off x="1350" y="3229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97" name="Rectangle 267"/>
            <p:cNvSpPr>
              <a:spLocks noChangeArrowheads="1"/>
            </p:cNvSpPr>
            <p:nvPr/>
          </p:nvSpPr>
          <p:spPr bwMode="auto">
            <a:xfrm>
              <a:off x="1286" y="3025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9398" name="Line 268"/>
            <p:cNvSpPr>
              <a:spLocks noChangeShapeType="1"/>
            </p:cNvSpPr>
            <p:nvPr/>
          </p:nvSpPr>
          <p:spPr bwMode="auto">
            <a:xfrm>
              <a:off x="1350" y="3085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99" name="Rectangle 269"/>
            <p:cNvSpPr>
              <a:spLocks noChangeArrowheads="1"/>
            </p:cNvSpPr>
            <p:nvPr/>
          </p:nvSpPr>
          <p:spPr bwMode="auto">
            <a:xfrm>
              <a:off x="1286" y="2881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9400" name="Line 270"/>
            <p:cNvSpPr>
              <a:spLocks noChangeShapeType="1"/>
            </p:cNvSpPr>
            <p:nvPr/>
          </p:nvSpPr>
          <p:spPr bwMode="auto">
            <a:xfrm>
              <a:off x="1350" y="2941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01" name="Rectangle 271"/>
            <p:cNvSpPr>
              <a:spLocks noChangeArrowheads="1"/>
            </p:cNvSpPr>
            <p:nvPr/>
          </p:nvSpPr>
          <p:spPr bwMode="auto">
            <a:xfrm>
              <a:off x="1286" y="2737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9402" name="Line 272"/>
            <p:cNvSpPr>
              <a:spLocks noChangeShapeType="1"/>
            </p:cNvSpPr>
            <p:nvPr/>
          </p:nvSpPr>
          <p:spPr bwMode="auto">
            <a:xfrm>
              <a:off x="1350" y="279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03" name="Rectangle 273"/>
            <p:cNvSpPr>
              <a:spLocks noChangeArrowheads="1"/>
            </p:cNvSpPr>
            <p:nvPr/>
          </p:nvSpPr>
          <p:spPr bwMode="auto">
            <a:xfrm>
              <a:off x="1286" y="2593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9404" name="Line 274"/>
            <p:cNvSpPr>
              <a:spLocks noChangeShapeType="1"/>
            </p:cNvSpPr>
            <p:nvPr/>
          </p:nvSpPr>
          <p:spPr bwMode="auto">
            <a:xfrm>
              <a:off x="1350" y="265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05" name="Rectangle 275"/>
            <p:cNvSpPr>
              <a:spLocks noChangeArrowheads="1"/>
            </p:cNvSpPr>
            <p:nvPr/>
          </p:nvSpPr>
          <p:spPr bwMode="auto">
            <a:xfrm>
              <a:off x="1286" y="2449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9406" name="Line 276"/>
            <p:cNvSpPr>
              <a:spLocks noChangeShapeType="1"/>
            </p:cNvSpPr>
            <p:nvPr/>
          </p:nvSpPr>
          <p:spPr bwMode="auto">
            <a:xfrm>
              <a:off x="1350" y="2509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07" name="Rectangle 277"/>
            <p:cNvSpPr>
              <a:spLocks noChangeArrowheads="1"/>
            </p:cNvSpPr>
            <p:nvPr/>
          </p:nvSpPr>
          <p:spPr bwMode="auto">
            <a:xfrm>
              <a:off x="1286" y="2305"/>
              <a:ext cx="14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9408" name="Line 278"/>
            <p:cNvSpPr>
              <a:spLocks noChangeShapeType="1"/>
            </p:cNvSpPr>
            <p:nvPr/>
          </p:nvSpPr>
          <p:spPr bwMode="auto">
            <a:xfrm>
              <a:off x="1350" y="2365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09" name="Rectangle 279"/>
            <p:cNvSpPr>
              <a:spLocks noChangeArrowheads="1"/>
            </p:cNvSpPr>
            <p:nvPr/>
          </p:nvSpPr>
          <p:spPr bwMode="auto">
            <a:xfrm>
              <a:off x="1317" y="201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9410" name="Line 280"/>
            <p:cNvSpPr>
              <a:spLocks noChangeShapeType="1"/>
            </p:cNvSpPr>
            <p:nvPr/>
          </p:nvSpPr>
          <p:spPr bwMode="auto">
            <a:xfrm>
              <a:off x="1350" y="2071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11" name="Rectangle 281"/>
            <p:cNvSpPr>
              <a:spLocks noChangeArrowheads="1"/>
            </p:cNvSpPr>
            <p:nvPr/>
          </p:nvSpPr>
          <p:spPr bwMode="auto">
            <a:xfrm>
              <a:off x="1317" y="1867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9412" name="Line 282"/>
            <p:cNvSpPr>
              <a:spLocks noChangeShapeType="1"/>
            </p:cNvSpPr>
            <p:nvPr/>
          </p:nvSpPr>
          <p:spPr bwMode="auto">
            <a:xfrm>
              <a:off x="1350" y="192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13" name="Rectangle 283"/>
            <p:cNvSpPr>
              <a:spLocks noChangeArrowheads="1"/>
            </p:cNvSpPr>
            <p:nvPr/>
          </p:nvSpPr>
          <p:spPr bwMode="auto">
            <a:xfrm>
              <a:off x="1317" y="1723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9414" name="Line 284"/>
            <p:cNvSpPr>
              <a:spLocks noChangeShapeType="1"/>
            </p:cNvSpPr>
            <p:nvPr/>
          </p:nvSpPr>
          <p:spPr bwMode="auto">
            <a:xfrm>
              <a:off x="1350" y="178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15" name="Rectangle 285"/>
            <p:cNvSpPr>
              <a:spLocks noChangeArrowheads="1"/>
            </p:cNvSpPr>
            <p:nvPr/>
          </p:nvSpPr>
          <p:spPr bwMode="auto">
            <a:xfrm>
              <a:off x="1317" y="1579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9416" name="Line 286"/>
            <p:cNvSpPr>
              <a:spLocks noChangeShapeType="1"/>
            </p:cNvSpPr>
            <p:nvPr/>
          </p:nvSpPr>
          <p:spPr bwMode="auto">
            <a:xfrm>
              <a:off x="1350" y="1639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17" name="Rectangle 287"/>
            <p:cNvSpPr>
              <a:spLocks noChangeArrowheads="1"/>
            </p:cNvSpPr>
            <p:nvPr/>
          </p:nvSpPr>
          <p:spPr bwMode="auto">
            <a:xfrm>
              <a:off x="1317" y="1435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9418" name="Line 288"/>
            <p:cNvSpPr>
              <a:spLocks noChangeShapeType="1"/>
            </p:cNvSpPr>
            <p:nvPr/>
          </p:nvSpPr>
          <p:spPr bwMode="auto">
            <a:xfrm>
              <a:off x="1350" y="1495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19" name="Rectangle 289"/>
            <p:cNvSpPr>
              <a:spLocks noChangeArrowheads="1"/>
            </p:cNvSpPr>
            <p:nvPr/>
          </p:nvSpPr>
          <p:spPr bwMode="auto">
            <a:xfrm>
              <a:off x="1317" y="1291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9420" name="Line 290"/>
            <p:cNvSpPr>
              <a:spLocks noChangeShapeType="1"/>
            </p:cNvSpPr>
            <p:nvPr/>
          </p:nvSpPr>
          <p:spPr bwMode="auto">
            <a:xfrm>
              <a:off x="1350" y="1351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21" name="Rectangle 291"/>
            <p:cNvSpPr>
              <a:spLocks noChangeArrowheads="1"/>
            </p:cNvSpPr>
            <p:nvPr/>
          </p:nvSpPr>
          <p:spPr bwMode="auto">
            <a:xfrm>
              <a:off x="1317" y="1147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9422" name="Line 292"/>
            <p:cNvSpPr>
              <a:spLocks noChangeShapeType="1"/>
            </p:cNvSpPr>
            <p:nvPr/>
          </p:nvSpPr>
          <p:spPr bwMode="auto">
            <a:xfrm>
              <a:off x="1350" y="1207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23" name="Rectangle 293"/>
            <p:cNvSpPr>
              <a:spLocks noChangeArrowheads="1"/>
            </p:cNvSpPr>
            <p:nvPr/>
          </p:nvSpPr>
          <p:spPr bwMode="auto">
            <a:xfrm>
              <a:off x="1317" y="1003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9424" name="Line 294"/>
            <p:cNvSpPr>
              <a:spLocks noChangeShapeType="1"/>
            </p:cNvSpPr>
            <p:nvPr/>
          </p:nvSpPr>
          <p:spPr bwMode="auto">
            <a:xfrm>
              <a:off x="1350" y="1063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25" name="Rectangle 295"/>
            <p:cNvSpPr>
              <a:spLocks noChangeArrowheads="1"/>
            </p:cNvSpPr>
            <p:nvPr/>
          </p:nvSpPr>
          <p:spPr bwMode="auto">
            <a:xfrm>
              <a:off x="1317" y="859"/>
              <a:ext cx="70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9</a:t>
              </a:r>
              <a:endParaRPr lang="en-US"/>
            </a:p>
          </p:txBody>
        </p:sp>
        <p:sp>
          <p:nvSpPr>
            <p:cNvPr id="9426" name="Line 296"/>
            <p:cNvSpPr>
              <a:spLocks noChangeShapeType="1"/>
            </p:cNvSpPr>
            <p:nvPr/>
          </p:nvSpPr>
          <p:spPr bwMode="auto">
            <a:xfrm>
              <a:off x="1350" y="919"/>
              <a:ext cx="3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27" name="Rectangle 297"/>
            <p:cNvSpPr>
              <a:spLocks noChangeArrowheads="1"/>
            </p:cNvSpPr>
            <p:nvPr/>
          </p:nvSpPr>
          <p:spPr bwMode="auto">
            <a:xfrm>
              <a:off x="-189" y="769"/>
              <a:ext cx="3109" cy="289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192088"/>
            <a:ext cx="9913072" cy="927100"/>
          </a:xfrm>
        </p:spPr>
        <p:txBody>
          <a:bodyPr/>
          <a:lstStyle/>
          <a:p>
            <a:pPr>
              <a:defRPr/>
            </a:pPr>
            <a:r>
              <a:rPr lang="en-CA" sz="2400" dirty="0"/>
              <a:t>Ex: Find the equation of the Tangents to the circle</a:t>
            </a:r>
            <a:br>
              <a:rPr lang="en-CA" sz="2400" dirty="0"/>
            </a:br>
            <a:r>
              <a:rPr lang="en-CA" sz="2400" dirty="0"/>
              <a:t> with slope of 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09128"/>
              </p:ext>
            </p:extLst>
          </p:nvPr>
        </p:nvGraphicFramePr>
        <p:xfrm>
          <a:off x="8598911" y="311728"/>
          <a:ext cx="2390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292100" progId="Equation.DSMT4">
                  <p:embed/>
                </p:oleObj>
              </mc:Choice>
              <mc:Fallback>
                <p:oleObj name="Equation" r:id="rId4" imgW="1536700" imgH="292100" progId="Equation.DSMT4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8911" y="311728"/>
                        <a:ext cx="23907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87432"/>
              </p:ext>
            </p:extLst>
          </p:nvPr>
        </p:nvGraphicFramePr>
        <p:xfrm>
          <a:off x="2735840" y="607101"/>
          <a:ext cx="8699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558" imgH="431613" progId="Equation.DSMT4">
                  <p:embed/>
                </p:oleObj>
              </mc:Choice>
              <mc:Fallback>
                <p:oleObj name="Equation" r:id="rId6" imgW="558558" imgH="431613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840" y="607101"/>
                        <a:ext cx="869950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Oval 114"/>
          <p:cNvSpPr/>
          <p:nvPr/>
        </p:nvSpPr>
        <p:spPr>
          <a:xfrm>
            <a:off x="3538538" y="3733318"/>
            <a:ext cx="87312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16" name="Object 4"/>
          <p:cNvGraphicFramePr>
            <a:graphicFrameLocks noChangeAspect="1"/>
          </p:cNvGraphicFramePr>
          <p:nvPr/>
        </p:nvGraphicFramePr>
        <p:xfrm>
          <a:off x="3255964" y="3861906"/>
          <a:ext cx="63817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002" imgH="253890" progId="Equation.DSMT4">
                  <p:embed/>
                </p:oleObj>
              </mc:Choice>
              <mc:Fallback>
                <p:oleObj name="Equation" r:id="rId8" imgW="457002" imgH="253890" progId="Equation.DSMT4">
                  <p:embed/>
                  <p:pic>
                    <p:nvPicPr>
                      <p:cNvPr id="1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4" y="3861906"/>
                        <a:ext cx="638175" cy="354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TextBox 102"/>
          <p:cNvSpPr txBox="1">
            <a:spLocks noChangeArrowheads="1"/>
          </p:cNvSpPr>
          <p:nvPr/>
        </p:nvSpPr>
        <p:spPr bwMode="auto">
          <a:xfrm>
            <a:off x="6546851" y="942976"/>
            <a:ext cx="391636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700" dirty="0">
                <a:solidFill>
                  <a:srgbClr val="FF0000"/>
                </a:solidFill>
              </a:rPr>
              <a:t>If the slope of the tangent line -3/4, </a:t>
            </a:r>
            <a:br>
              <a:rPr lang="en-CA" sz="1700" dirty="0">
                <a:solidFill>
                  <a:srgbClr val="FF0000"/>
                </a:solidFill>
              </a:rPr>
            </a:br>
            <a:r>
              <a:rPr lang="en-CA" sz="1700" dirty="0">
                <a:solidFill>
                  <a:srgbClr val="FF0000"/>
                </a:solidFill>
              </a:rPr>
              <a:t>the radius must be perpendicular to it</a:t>
            </a:r>
          </a:p>
        </p:txBody>
      </p:sp>
      <p:graphicFrame>
        <p:nvGraphicFramePr>
          <p:cNvPr id="9221" name="Object 3"/>
          <p:cNvGraphicFramePr>
            <a:graphicFrameLocks noChangeAspect="1"/>
          </p:cNvGraphicFramePr>
          <p:nvPr/>
        </p:nvGraphicFramePr>
        <p:xfrm>
          <a:off x="7234239" y="1552575"/>
          <a:ext cx="7318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8" imgH="431613" progId="Equation.DSMT4">
                  <p:embed/>
                </p:oleObj>
              </mc:Choice>
              <mc:Fallback>
                <p:oleObj name="Equation" r:id="rId10" imgW="558558" imgH="431613" progId="Equation.DSMT4">
                  <p:embed/>
                  <p:pic>
                    <p:nvPicPr>
                      <p:cNvPr id="92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9" y="1552575"/>
                        <a:ext cx="73183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TextBox 118"/>
          <p:cNvSpPr txBox="1">
            <a:spLocks noChangeArrowheads="1"/>
          </p:cNvSpPr>
          <p:nvPr/>
        </p:nvSpPr>
        <p:spPr bwMode="auto">
          <a:xfrm>
            <a:off x="6942138" y="2074863"/>
            <a:ext cx="150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Tangent Line</a:t>
            </a:r>
          </a:p>
        </p:txBody>
      </p:sp>
      <p:sp>
        <p:nvSpPr>
          <p:cNvPr id="9243" name="TextBox 119"/>
          <p:cNvSpPr txBox="1">
            <a:spLocks noChangeArrowheads="1"/>
          </p:cNvSpPr>
          <p:nvPr/>
        </p:nvSpPr>
        <p:spPr bwMode="auto">
          <a:xfrm>
            <a:off x="8801100" y="2049464"/>
            <a:ext cx="90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Radius</a:t>
            </a:r>
          </a:p>
        </p:txBody>
      </p:sp>
      <p:graphicFrame>
        <p:nvGraphicFramePr>
          <p:cNvPr id="9222" name="Object 3"/>
          <p:cNvGraphicFramePr>
            <a:graphicFrameLocks noChangeAspect="1"/>
          </p:cNvGraphicFramePr>
          <p:nvPr/>
        </p:nvGraphicFramePr>
        <p:xfrm>
          <a:off x="8929689" y="1508125"/>
          <a:ext cx="5984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44307" imgH="431613" progId="Equation.DSMT4">
                  <p:embed/>
                </p:oleObj>
              </mc:Choice>
              <mc:Fallback>
                <p:oleObj name="Equation" r:id="rId11" imgW="444307" imgH="431613" progId="Equation.DSMT4">
                  <p:embed/>
                  <p:pic>
                    <p:nvPicPr>
                      <p:cNvPr id="92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9689" y="1508125"/>
                        <a:ext cx="598487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Arrow Connector 122"/>
          <p:cNvCxnSpPr/>
          <p:nvPr/>
        </p:nvCxnSpPr>
        <p:spPr>
          <a:xfrm rot="10800000" flipH="1" flipV="1">
            <a:off x="3563939" y="2750656"/>
            <a:ext cx="777875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 flipV="1">
            <a:off x="3080544" y="3221350"/>
            <a:ext cx="982663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Oval 126"/>
          <p:cNvSpPr/>
          <p:nvPr/>
        </p:nvSpPr>
        <p:spPr>
          <a:xfrm>
            <a:off x="4224338" y="2685568"/>
            <a:ext cx="87312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/>
          </a:p>
        </p:txBody>
      </p:sp>
      <p:graphicFrame>
        <p:nvGraphicFramePr>
          <p:cNvPr id="128" name="Object 4"/>
          <p:cNvGraphicFramePr>
            <a:graphicFrameLocks noChangeAspect="1"/>
          </p:cNvGraphicFramePr>
          <p:nvPr/>
        </p:nvGraphicFramePr>
        <p:xfrm>
          <a:off x="4310064" y="2460144"/>
          <a:ext cx="4968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55320" imgH="253800" progId="Equation.DSMT4">
                  <p:embed/>
                </p:oleObj>
              </mc:Choice>
              <mc:Fallback>
                <p:oleObj name="Equation" r:id="rId13" imgW="355320" imgH="253800" progId="Equation.DSMT4">
                  <p:embed/>
                  <p:pic>
                    <p:nvPicPr>
                      <p:cNvPr id="1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4" y="2460144"/>
                        <a:ext cx="496887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Oval 128"/>
          <p:cNvSpPr/>
          <p:nvPr/>
        </p:nvSpPr>
        <p:spPr>
          <a:xfrm>
            <a:off x="2384426" y="2498244"/>
            <a:ext cx="2373313" cy="2619375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0" name="TextBox 102"/>
          <p:cNvSpPr txBox="1">
            <a:spLocks noChangeArrowheads="1"/>
          </p:cNvSpPr>
          <p:nvPr/>
        </p:nvSpPr>
        <p:spPr bwMode="auto">
          <a:xfrm>
            <a:off x="6548438" y="2390775"/>
            <a:ext cx="39163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700">
                <a:solidFill>
                  <a:srgbClr val="FF0000"/>
                </a:solidFill>
              </a:rPr>
              <a:t>Apply the slope of the radius to find </a:t>
            </a:r>
            <a:br>
              <a:rPr lang="en-CA" sz="1700">
                <a:solidFill>
                  <a:srgbClr val="FF0000"/>
                </a:solidFill>
              </a:rPr>
            </a:br>
            <a:r>
              <a:rPr lang="en-CA" sz="1700">
                <a:solidFill>
                  <a:srgbClr val="FF0000"/>
                </a:solidFill>
              </a:rPr>
              <a:t>the intersection points.</a:t>
            </a:r>
          </a:p>
        </p:txBody>
      </p:sp>
      <p:sp>
        <p:nvSpPr>
          <p:cNvPr id="421" name="TextBox 102"/>
          <p:cNvSpPr txBox="1">
            <a:spLocks noChangeArrowheads="1"/>
          </p:cNvSpPr>
          <p:nvPr/>
        </p:nvSpPr>
        <p:spPr bwMode="auto">
          <a:xfrm>
            <a:off x="6537326" y="3062288"/>
            <a:ext cx="3916363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700">
                <a:solidFill>
                  <a:srgbClr val="FF0000"/>
                </a:solidFill>
              </a:rPr>
              <a:t>Note: There are 2 intersection points</a:t>
            </a:r>
          </a:p>
        </p:txBody>
      </p:sp>
      <p:cxnSp>
        <p:nvCxnSpPr>
          <p:cNvPr id="422" name="Straight Arrow Connector 421"/>
          <p:cNvCxnSpPr/>
          <p:nvPr/>
        </p:nvCxnSpPr>
        <p:spPr>
          <a:xfrm flipH="1">
            <a:off x="2814638" y="4854093"/>
            <a:ext cx="779462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/>
          <p:cNvCxnSpPr/>
          <p:nvPr/>
        </p:nvCxnSpPr>
        <p:spPr>
          <a:xfrm rot="16200000" flipH="1">
            <a:off x="3082132" y="4369112"/>
            <a:ext cx="98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Oval 423"/>
          <p:cNvSpPr/>
          <p:nvPr/>
        </p:nvSpPr>
        <p:spPr>
          <a:xfrm>
            <a:off x="2806701" y="4803293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/>
          </a:p>
        </p:txBody>
      </p:sp>
      <p:graphicFrame>
        <p:nvGraphicFramePr>
          <p:cNvPr id="425" name="Object 4"/>
          <p:cNvGraphicFramePr>
            <a:graphicFrameLocks noChangeAspect="1"/>
          </p:cNvGraphicFramePr>
          <p:nvPr/>
        </p:nvGraphicFramePr>
        <p:xfrm>
          <a:off x="2225676" y="4931881"/>
          <a:ext cx="798513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320" imgH="253800" progId="Equation.DSMT4">
                  <p:embed/>
                </p:oleObj>
              </mc:Choice>
              <mc:Fallback>
                <p:oleObj name="Equation" r:id="rId15" imgW="571320" imgH="253800" progId="Equation.DSMT4">
                  <p:embed/>
                  <p:pic>
                    <p:nvPicPr>
                      <p:cNvPr id="4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6" y="4931881"/>
                        <a:ext cx="798513" cy="354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6996114" y="3494088"/>
          <a:ext cx="4968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320" imgH="253800" progId="Equation.DSMT4">
                  <p:embed/>
                </p:oleObj>
              </mc:Choice>
              <mc:Fallback>
                <p:oleObj name="Equation" r:id="rId17" imgW="355320" imgH="253800" progId="Equation.DSMT4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4" y="3494088"/>
                        <a:ext cx="496887" cy="354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8896351" y="3482976"/>
          <a:ext cx="798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71320" imgH="253800" progId="Equation.DSMT4">
                  <p:embed/>
                </p:oleObj>
              </mc:Choice>
              <mc:Fallback>
                <p:oleObj name="Equation" r:id="rId19" imgW="571320" imgH="25380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6351" y="3482976"/>
                        <a:ext cx="798513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6769100" y="3830639"/>
          <a:ext cx="10287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36280" imgH="215806" progId="Equation.DSMT4">
                  <p:embed/>
                </p:oleObj>
              </mc:Choice>
              <mc:Fallback>
                <p:oleObj name="Equation" r:id="rId21" imgW="736280" imgH="215806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3830639"/>
                        <a:ext cx="1028700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4"/>
          <p:cNvGraphicFramePr>
            <a:graphicFrameLocks noChangeAspect="1"/>
          </p:cNvGraphicFramePr>
          <p:nvPr/>
        </p:nvGraphicFramePr>
        <p:xfrm>
          <a:off x="6775451" y="4181475"/>
          <a:ext cx="13112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39600" imgH="431640" progId="Equation.DSMT4">
                  <p:embed/>
                </p:oleObj>
              </mc:Choice>
              <mc:Fallback>
                <p:oleObj name="Equation" r:id="rId23" imgW="939600" imgH="431640" progId="Equation.DSMT4">
                  <p:embed/>
                  <p:pic>
                    <p:nvPicPr>
                      <p:cNvPr id="1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1" y="4181475"/>
                        <a:ext cx="1311275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4"/>
          <p:cNvGraphicFramePr>
            <a:graphicFrameLocks noChangeAspect="1"/>
          </p:cNvGraphicFramePr>
          <p:nvPr/>
        </p:nvGraphicFramePr>
        <p:xfrm>
          <a:off x="6507163" y="4787900"/>
          <a:ext cx="8810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34680" imgH="431640" progId="Equation.DSMT4">
                  <p:embed/>
                </p:oleObj>
              </mc:Choice>
              <mc:Fallback>
                <p:oleObj name="Equation" r:id="rId25" imgW="634680" imgH="431640" progId="Equation.DSMT4">
                  <p:embed/>
                  <p:pic>
                    <p:nvPicPr>
                      <p:cNvPr id="1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3" y="4787900"/>
                        <a:ext cx="881062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54496"/>
              </p:ext>
            </p:extLst>
          </p:nvPr>
        </p:nvGraphicFramePr>
        <p:xfrm>
          <a:off x="6848736" y="4784110"/>
          <a:ext cx="6651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82400" imgH="431640" progId="Equation.DSMT4">
                  <p:embed/>
                </p:oleObj>
              </mc:Choice>
              <mc:Fallback>
                <p:oleObj name="Equation" r:id="rId27" imgW="482400" imgH="431640" progId="Equation.DSMT4">
                  <p:embed/>
                  <p:pic>
                    <p:nvPicPr>
                      <p:cNvPr id="1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736" y="4784110"/>
                        <a:ext cx="665162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24115"/>
              </p:ext>
            </p:extLst>
          </p:nvPr>
        </p:nvGraphicFramePr>
        <p:xfrm>
          <a:off x="6634163" y="5461000"/>
          <a:ext cx="13382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65160" imgH="431640" progId="Equation.DSMT4">
                  <p:embed/>
                </p:oleObj>
              </mc:Choice>
              <mc:Fallback>
                <p:oleObj name="Equation" r:id="rId29" imgW="965160" imgH="431640" progId="Equation.DSMT4">
                  <p:embed/>
                  <p:pic>
                    <p:nvPicPr>
                      <p:cNvPr id="1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163" y="5461000"/>
                        <a:ext cx="1338262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4"/>
          <p:cNvGraphicFramePr>
            <a:graphicFrameLocks noChangeAspect="1"/>
          </p:cNvGraphicFramePr>
          <p:nvPr/>
        </p:nvGraphicFramePr>
        <p:xfrm>
          <a:off x="8593139" y="3924300"/>
          <a:ext cx="15827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143000" imgH="431640" progId="Equation.DSMT4">
                  <p:embed/>
                </p:oleObj>
              </mc:Choice>
              <mc:Fallback>
                <p:oleObj name="Equation" r:id="rId31" imgW="1143000" imgH="431640" progId="Equation.DSMT4">
                  <p:embed/>
                  <p:pic>
                    <p:nvPicPr>
                      <p:cNvPr id="1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3139" y="3924300"/>
                        <a:ext cx="1582737" cy="596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4"/>
          <p:cNvGraphicFramePr>
            <a:graphicFrameLocks noChangeAspect="1"/>
          </p:cNvGraphicFramePr>
          <p:nvPr/>
        </p:nvGraphicFramePr>
        <p:xfrm>
          <a:off x="8702675" y="4638675"/>
          <a:ext cx="1079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74360" imgH="431640" progId="Equation.DSMT4">
                  <p:embed/>
                </p:oleObj>
              </mc:Choice>
              <mc:Fallback>
                <p:oleObj name="Equation" r:id="rId33" imgW="774360" imgH="431640" progId="Equation.DSMT4">
                  <p:embed/>
                  <p:pic>
                    <p:nvPicPr>
                      <p:cNvPr id="1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2675" y="4638675"/>
                        <a:ext cx="1079500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4"/>
          <p:cNvGraphicFramePr>
            <a:graphicFrameLocks noChangeAspect="1"/>
          </p:cNvGraphicFramePr>
          <p:nvPr/>
        </p:nvGraphicFramePr>
        <p:xfrm>
          <a:off x="8901114" y="5250788"/>
          <a:ext cx="8334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596880" imgH="431640" progId="Equation.DSMT4">
                  <p:embed/>
                </p:oleObj>
              </mc:Choice>
              <mc:Fallback>
                <p:oleObj name="Equation" r:id="rId35" imgW="596880" imgH="431640" progId="Equation.DSMT4">
                  <p:embed/>
                  <p:pic>
                    <p:nvPicPr>
                      <p:cNvPr id="1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1114" y="5250788"/>
                        <a:ext cx="833437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4"/>
          <p:cNvGraphicFramePr>
            <a:graphicFrameLocks noChangeAspect="1"/>
          </p:cNvGraphicFramePr>
          <p:nvPr/>
        </p:nvGraphicFramePr>
        <p:xfrm>
          <a:off x="8672514" y="5967721"/>
          <a:ext cx="13668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977760" imgH="431640" progId="Equation.DSMT4">
                  <p:embed/>
                </p:oleObj>
              </mc:Choice>
              <mc:Fallback>
                <p:oleObj name="Equation" r:id="rId37" imgW="977760" imgH="431640" progId="Equation.DSMT4">
                  <p:embed/>
                  <p:pic>
                    <p:nvPicPr>
                      <p:cNvPr id="1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2514" y="5967721"/>
                        <a:ext cx="1366837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38" name="Straight Arrow Connector 437"/>
          <p:cNvCxnSpPr/>
          <p:nvPr/>
        </p:nvCxnSpPr>
        <p:spPr>
          <a:xfrm rot="16200000" flipH="1" flipV="1">
            <a:off x="3893344" y="3148325"/>
            <a:ext cx="779463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/>
          <p:nvPr/>
        </p:nvCxnSpPr>
        <p:spPr>
          <a:xfrm flipV="1">
            <a:off x="4283076" y="3536468"/>
            <a:ext cx="982663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Oval 439"/>
          <p:cNvSpPr/>
          <p:nvPr/>
        </p:nvSpPr>
        <p:spPr>
          <a:xfrm>
            <a:off x="5194301" y="3479318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/>
          </a:p>
        </p:txBody>
      </p:sp>
      <p:cxnSp>
        <p:nvCxnSpPr>
          <p:cNvPr id="441" name="Straight Arrow Connector 440"/>
          <p:cNvCxnSpPr/>
          <p:nvPr/>
        </p:nvCxnSpPr>
        <p:spPr>
          <a:xfrm rot="16200000" flipH="1" flipV="1">
            <a:off x="4850607" y="3942075"/>
            <a:ext cx="779463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Arrow Connector 441"/>
          <p:cNvCxnSpPr/>
          <p:nvPr/>
        </p:nvCxnSpPr>
        <p:spPr>
          <a:xfrm flipV="1">
            <a:off x="5240338" y="4330218"/>
            <a:ext cx="98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3" name="Oval 442"/>
          <p:cNvSpPr/>
          <p:nvPr/>
        </p:nvSpPr>
        <p:spPr>
          <a:xfrm>
            <a:off x="6153151" y="4273068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/>
          </a:p>
        </p:txBody>
      </p:sp>
      <p:cxnSp>
        <p:nvCxnSpPr>
          <p:cNvPr id="444" name="Straight Arrow Connector 443"/>
          <p:cNvCxnSpPr/>
          <p:nvPr/>
        </p:nvCxnSpPr>
        <p:spPr>
          <a:xfrm rot="5400000" flipH="1" flipV="1">
            <a:off x="3895726" y="2331556"/>
            <a:ext cx="777875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Arrow Connector 444"/>
          <p:cNvCxnSpPr/>
          <p:nvPr/>
        </p:nvCxnSpPr>
        <p:spPr>
          <a:xfrm rot="10800000" flipV="1">
            <a:off x="3316288" y="1969606"/>
            <a:ext cx="98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Oval 445"/>
          <p:cNvSpPr/>
          <p:nvPr/>
        </p:nvSpPr>
        <p:spPr>
          <a:xfrm rot="10800000">
            <a:off x="3286126" y="1925156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/>
          </a:p>
        </p:txBody>
      </p:sp>
      <p:cxnSp>
        <p:nvCxnSpPr>
          <p:cNvPr id="447" name="Straight Arrow Connector 446"/>
          <p:cNvCxnSpPr/>
          <p:nvPr/>
        </p:nvCxnSpPr>
        <p:spPr>
          <a:xfrm rot="5400000" flipH="1" flipV="1">
            <a:off x="2942432" y="1556062"/>
            <a:ext cx="779462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/>
          <p:nvPr/>
        </p:nvCxnSpPr>
        <p:spPr>
          <a:xfrm rot="10800000" flipV="1">
            <a:off x="2363788" y="1194906"/>
            <a:ext cx="982662" cy="0"/>
          </a:xfrm>
          <a:prstGeom prst="straightConnector1">
            <a:avLst/>
          </a:pr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Oval 448"/>
          <p:cNvSpPr/>
          <p:nvPr/>
        </p:nvSpPr>
        <p:spPr>
          <a:xfrm rot="10800000">
            <a:off x="2333626" y="1150456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b="1"/>
          </a:p>
        </p:txBody>
      </p:sp>
      <p:cxnSp>
        <p:nvCxnSpPr>
          <p:cNvPr id="451" name="Straight Arrow Connector 450"/>
          <p:cNvCxnSpPr/>
          <p:nvPr/>
        </p:nvCxnSpPr>
        <p:spPr>
          <a:xfrm>
            <a:off x="1933576" y="845657"/>
            <a:ext cx="4652963" cy="3781425"/>
          </a:xfrm>
          <a:prstGeom prst="straightConnector1">
            <a:avLst/>
          </a:prstGeom>
          <a:ln w="3492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/>
          <p:nvPr/>
        </p:nvCxnSpPr>
        <p:spPr>
          <a:xfrm>
            <a:off x="1714501" y="3930168"/>
            <a:ext cx="2651125" cy="2159000"/>
          </a:xfrm>
          <a:prstGeom prst="straightConnector1">
            <a:avLst/>
          </a:prstGeom>
          <a:ln w="3492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8" name="Object 4"/>
          <p:cNvGraphicFramePr>
            <a:graphicFrameLocks noChangeAspect="1"/>
          </p:cNvGraphicFramePr>
          <p:nvPr/>
        </p:nvGraphicFramePr>
        <p:xfrm>
          <a:off x="5021263" y="2814638"/>
          <a:ext cx="13509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65160" imgH="431640" progId="Equation.DSMT4">
                  <p:embed/>
                </p:oleObj>
              </mc:Choice>
              <mc:Fallback>
                <p:oleObj name="Equation" r:id="rId39" imgW="965160" imgH="431640" progId="Equation.DSMT4">
                  <p:embed/>
                  <p:pic>
                    <p:nvPicPr>
                      <p:cNvPr id="1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2814638"/>
                        <a:ext cx="1350962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4"/>
          <p:cNvGraphicFramePr>
            <a:graphicFrameLocks noChangeAspect="1"/>
          </p:cNvGraphicFramePr>
          <p:nvPr/>
        </p:nvGraphicFramePr>
        <p:xfrm>
          <a:off x="2501900" y="5529263"/>
          <a:ext cx="13668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977760" imgH="431640" progId="Equation.DSMT4">
                  <p:embed/>
                </p:oleObj>
              </mc:Choice>
              <mc:Fallback>
                <p:oleObj name="Equation" r:id="rId41" imgW="977760" imgH="431640" progId="Equation.DSMT4">
                  <p:embed/>
                  <p:pic>
                    <p:nvPicPr>
                      <p:cNvPr id="1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900" y="5529263"/>
                        <a:ext cx="1366838" cy="603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3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7" grpId="0"/>
      <p:bldP spid="9242" grpId="0"/>
      <p:bldP spid="9243" grpId="0"/>
      <p:bldP spid="127" grpId="0" animBg="1"/>
      <p:bldP spid="129" grpId="0" animBg="1"/>
      <p:bldP spid="420" grpId="0"/>
      <p:bldP spid="421" grpId="0"/>
      <p:bldP spid="424" grpId="0" animBg="1"/>
      <p:bldP spid="440" grpId="0" animBg="1"/>
      <p:bldP spid="443" grpId="0" animBg="1"/>
      <p:bldP spid="446" grpId="0" animBg="1"/>
      <p:bldP spid="4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39D5F19-FB0F-41A4-8043-EC8FAF0BC3A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5960" y="187471"/>
                <a:ext cx="1124253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CA" dirty="0"/>
                  <a:t>iii) Find the Tangent Line to the circle: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CA" dirty="0"/>
                  <a:t>                             with a slope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CA" dirty="0"/>
                  <a:t>.  Graph the system of equation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39D5F19-FB0F-41A4-8043-EC8FAF0BC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960" y="187471"/>
                <a:ext cx="11242530" cy="461962"/>
              </a:xfrm>
              <a:prstGeom prst="rect">
                <a:avLst/>
              </a:prstGeom>
              <a:blipFill>
                <a:blip r:embed="rId4"/>
                <a:stretch>
                  <a:fillRect l="-868" t="-10526" b="-1223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02">
            <a:extLst>
              <a:ext uri="{FF2B5EF4-FFF2-40B4-BE49-F238E27FC236}">
                <a16:creationId xmlns:a16="http://schemas.microsoft.com/office/drawing/2014/main" id="{213D0527-5C71-CF6B-FEEF-466A3CCB9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998" y="1256146"/>
            <a:ext cx="10623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This one is a little harder to solve graphically because the points of intersections are not integral points</a:t>
            </a:r>
          </a:p>
        </p:txBody>
      </p:sp>
      <p:sp>
        <p:nvSpPr>
          <p:cNvPr id="6" name="TextBox 102">
            <a:extLst>
              <a:ext uri="{FF2B5EF4-FFF2-40B4-BE49-F238E27FC236}">
                <a16:creationId xmlns:a16="http://schemas.microsoft.com/office/drawing/2014/main" id="{4EE5EC67-CAAA-7B26-736C-180E4D9C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217" y="1685637"/>
            <a:ext cx="7789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Best way to solve this problem is to use the Shortest Distance Formula!!.....</a:t>
            </a:r>
          </a:p>
        </p:txBody>
      </p:sp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BD781F8C-C0F4-D882-DD0A-07CFBD16D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532790"/>
              </p:ext>
            </p:extLst>
          </p:nvPr>
        </p:nvGraphicFramePr>
        <p:xfrm>
          <a:off x="388938" y="2210234"/>
          <a:ext cx="26304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38000" imgH="304560" progId="Equation.DSMT4">
                  <p:embed/>
                </p:oleObj>
              </mc:Choice>
              <mc:Fallback>
                <p:oleObj name="Equation" r:id="rId5" imgW="1638000" imgH="304560" progId="Equation.DSMT4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BD781F8C-C0F4-D882-DD0A-07CFBD16D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2210234"/>
                        <a:ext cx="263048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39533131-D9A6-E433-BFAE-6F69BCF99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694620"/>
              </p:ext>
            </p:extLst>
          </p:nvPr>
        </p:nvGraphicFramePr>
        <p:xfrm>
          <a:off x="562697" y="2683452"/>
          <a:ext cx="2489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91960" progId="Equation.DSMT4">
                  <p:embed/>
                </p:oleObj>
              </mc:Choice>
              <mc:Fallback>
                <p:oleObj name="Equation" r:id="rId7" imgW="1549080" imgH="291960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39533131-D9A6-E433-BFAE-6F69BCF990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97" y="2683452"/>
                        <a:ext cx="2489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2CB7593-C955-ED56-C06A-8ED9EC2D3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07970"/>
              </p:ext>
            </p:extLst>
          </p:nvPr>
        </p:nvGraphicFramePr>
        <p:xfrm>
          <a:off x="385041" y="3193040"/>
          <a:ext cx="16129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02960" imgH="253800" progId="Equation.DSMT4">
                  <p:embed/>
                </p:oleObj>
              </mc:Choice>
              <mc:Fallback>
                <p:oleObj name="Equation" r:id="rId9" imgW="10029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2CB7593-C955-ED56-C06A-8ED9EC2D35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41" y="3193040"/>
                        <a:ext cx="16129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EB9E833-9A99-5781-7C5B-833D4C3F6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977509"/>
              </p:ext>
            </p:extLst>
          </p:nvPr>
        </p:nvGraphicFramePr>
        <p:xfrm>
          <a:off x="360074" y="3635086"/>
          <a:ext cx="12255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190440" progId="Equation.DSMT4">
                  <p:embed/>
                </p:oleObj>
              </mc:Choice>
              <mc:Fallback>
                <p:oleObj name="Equation" r:id="rId11" imgW="761760" imgH="190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EB9E833-9A99-5781-7C5B-833D4C3F6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74" y="3635086"/>
                        <a:ext cx="1225550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87240AE-32D6-9D75-1164-A97512FFB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691856"/>
              </p:ext>
            </p:extLst>
          </p:nvPr>
        </p:nvGraphicFramePr>
        <p:xfrm>
          <a:off x="329623" y="4016231"/>
          <a:ext cx="13731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50680" imgH="431640" progId="Equation.DSMT4">
                  <p:embed/>
                </p:oleObj>
              </mc:Choice>
              <mc:Fallback>
                <p:oleObj name="Equation" r:id="rId13" imgW="850680" imgH="4316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87240AE-32D6-9D75-1164-A97512FFBA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23" y="4016231"/>
                        <a:ext cx="13731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FB7A6A2-C577-A4B0-135C-518203C90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052655"/>
              </p:ext>
            </p:extLst>
          </p:nvPr>
        </p:nvGraphicFramePr>
        <p:xfrm>
          <a:off x="234083" y="4707366"/>
          <a:ext cx="1557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5160" imgH="215640" progId="Equation.DSMT4">
                  <p:embed/>
                </p:oleObj>
              </mc:Choice>
              <mc:Fallback>
                <p:oleObj name="Equation" r:id="rId15" imgW="965160" imgH="215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FB7A6A2-C577-A4B0-135C-518203C90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83" y="4707366"/>
                        <a:ext cx="1557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6D65E2F-0CC2-2E56-A6B8-1DF992249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00725"/>
              </p:ext>
            </p:extLst>
          </p:nvPr>
        </p:nvGraphicFramePr>
        <p:xfrm>
          <a:off x="185448" y="5204256"/>
          <a:ext cx="17827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04840" imgH="215640" progId="Equation.DSMT4">
                  <p:embed/>
                </p:oleObj>
              </mc:Choice>
              <mc:Fallback>
                <p:oleObj name="Equation" r:id="rId17" imgW="110484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6D65E2F-0CC2-2E56-A6B8-1DF992249F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48" y="5204256"/>
                        <a:ext cx="17827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B7A6A87-BC08-AC25-FBAA-668A6D7FA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109132"/>
              </p:ext>
            </p:extLst>
          </p:nvPr>
        </p:nvGraphicFramePr>
        <p:xfrm>
          <a:off x="208107" y="5653954"/>
          <a:ext cx="18034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17440" imgH="253800" progId="Equation.DSMT4">
                  <p:embed/>
                </p:oleObj>
              </mc:Choice>
              <mc:Fallback>
                <p:oleObj name="Equation" r:id="rId19" imgW="111744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B7A6A87-BC08-AC25-FBAA-668A6D7FA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07" y="5653954"/>
                        <a:ext cx="180340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6500BD2-0BDB-2F1B-3121-12977C92B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79514"/>
              </p:ext>
            </p:extLst>
          </p:nvPr>
        </p:nvGraphicFramePr>
        <p:xfrm>
          <a:off x="206519" y="6194570"/>
          <a:ext cx="2559051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87240" imgH="215640" progId="Equation.DSMT4">
                  <p:embed/>
                </p:oleObj>
              </mc:Choice>
              <mc:Fallback>
                <p:oleObj name="Equation" r:id="rId21" imgW="1587240" imgH="215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6500BD2-0BDB-2F1B-3121-12977C92B4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19" y="6194570"/>
                        <a:ext cx="2559051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63F6792-5682-CDEA-A6E3-33F1925AF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41001"/>
              </p:ext>
            </p:extLst>
          </p:nvPr>
        </p:nvGraphicFramePr>
        <p:xfrm>
          <a:off x="3854306" y="2101129"/>
          <a:ext cx="34417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600200" imgH="495000" progId="Equation.DSMT4">
                  <p:embed/>
                </p:oleObj>
              </mc:Choice>
              <mc:Fallback>
                <p:oleObj name="Equation" r:id="rId23" imgW="1600200" imgH="4950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63F6792-5682-CDEA-A6E3-33F1925AF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306" y="2101129"/>
                        <a:ext cx="3441700" cy="106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AEF25B3-B084-03D6-36A9-1BB8BA3AD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445689"/>
              </p:ext>
            </p:extLst>
          </p:nvPr>
        </p:nvGraphicFramePr>
        <p:xfrm>
          <a:off x="3208770" y="3283095"/>
          <a:ext cx="22669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54080" imgH="266400" progId="Equation.DSMT4">
                  <p:embed/>
                </p:oleObj>
              </mc:Choice>
              <mc:Fallback>
                <p:oleObj name="Equation" r:id="rId25" imgW="1054080" imgH="2664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AEF25B3-B084-03D6-36A9-1BB8BA3AD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770" y="3283095"/>
                        <a:ext cx="2266950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00F39F9-3539-D04D-20C3-33FA51E2B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16233"/>
              </p:ext>
            </p:extLst>
          </p:nvPr>
        </p:nvGraphicFramePr>
        <p:xfrm>
          <a:off x="2327131" y="4010025"/>
          <a:ext cx="21574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02960" imgH="228600" progId="Equation.DSMT4">
                  <p:embed/>
                </p:oleObj>
              </mc:Choice>
              <mc:Fallback>
                <p:oleObj name="Equation" r:id="rId27" imgW="100296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00F39F9-3539-D04D-20C3-33FA51E2B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131" y="4010025"/>
                        <a:ext cx="2157412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8C9D7C94-CAC0-4FAE-F1D8-EE19AFBD71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33811"/>
              </p:ext>
            </p:extLst>
          </p:nvPr>
        </p:nvGraphicFramePr>
        <p:xfrm>
          <a:off x="5118534" y="3988090"/>
          <a:ext cx="23479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91880" imgH="228600" progId="Equation.DSMT4">
                  <p:embed/>
                </p:oleObj>
              </mc:Choice>
              <mc:Fallback>
                <p:oleObj name="Equation" r:id="rId29" imgW="10918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8C9D7C94-CAC0-4FAE-F1D8-EE19AFBD71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534" y="3988090"/>
                        <a:ext cx="2347912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CD06159-94AD-C48E-FEF0-46486FB5A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77686"/>
              </p:ext>
            </p:extLst>
          </p:nvPr>
        </p:nvGraphicFramePr>
        <p:xfrm>
          <a:off x="2375622" y="4550352"/>
          <a:ext cx="21574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002960" imgH="228600" progId="Equation.DSMT4">
                  <p:embed/>
                </p:oleObj>
              </mc:Choice>
              <mc:Fallback>
                <p:oleObj name="Equation" r:id="rId31" imgW="100296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CD06159-94AD-C48E-FEF0-46486FB5A1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622" y="4550352"/>
                        <a:ext cx="2157412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40632CB-FD73-E158-16C3-FF0764953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50331"/>
              </p:ext>
            </p:extLst>
          </p:nvPr>
        </p:nvGraphicFramePr>
        <p:xfrm>
          <a:off x="2691101" y="5162983"/>
          <a:ext cx="18573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63280" imgH="431640" progId="Equation.DSMT4">
                  <p:embed/>
                </p:oleObj>
              </mc:Choice>
              <mc:Fallback>
                <p:oleObj name="Equation" r:id="rId33" imgW="86328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B40632CB-FD73-E158-16C3-FF0764953C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1101" y="5162983"/>
                        <a:ext cx="1857375" cy="931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84E78F6-75F1-4907-4B6B-4BEB98AB1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020754"/>
              </p:ext>
            </p:extLst>
          </p:nvPr>
        </p:nvGraphicFramePr>
        <p:xfrm>
          <a:off x="4964257" y="4535921"/>
          <a:ext cx="21558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02960" imgH="228600" progId="Equation.DSMT4">
                  <p:embed/>
                </p:oleObj>
              </mc:Choice>
              <mc:Fallback>
                <p:oleObj name="Equation" r:id="rId35" imgW="1002960" imgH="2286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84E78F6-75F1-4907-4B6B-4BEB98AB1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257" y="4535921"/>
                        <a:ext cx="2155825" cy="49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114191A-C412-D8F4-64F8-75BCE899E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466988"/>
              </p:ext>
            </p:extLst>
          </p:nvPr>
        </p:nvGraphicFramePr>
        <p:xfrm>
          <a:off x="4910856" y="5182755"/>
          <a:ext cx="18557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863280" imgH="431640" progId="Equation.DSMT4">
                  <p:embed/>
                </p:oleObj>
              </mc:Choice>
              <mc:Fallback>
                <p:oleObj name="Equation" r:id="rId37" imgW="863280" imgH="431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114191A-C412-D8F4-64F8-75BCE899EB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856" y="5182755"/>
                        <a:ext cx="1855788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02">
            <a:extLst>
              <a:ext uri="{FF2B5EF4-FFF2-40B4-BE49-F238E27FC236}">
                <a16:creationId xmlns:a16="http://schemas.microsoft.com/office/drawing/2014/main" id="{6B9E2F9E-1A7B-CA4D-7018-9A4C35E7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3127" y="2794001"/>
            <a:ext cx="39982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So the equation of the two tangent lines will be: 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B964CEC-3E9B-8723-41F4-9C968A5B2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807680"/>
              </p:ext>
            </p:extLst>
          </p:nvPr>
        </p:nvGraphicFramePr>
        <p:xfrm>
          <a:off x="8061325" y="3548352"/>
          <a:ext cx="27590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82680" imgH="431640" progId="Equation.DSMT4">
                  <p:embed/>
                </p:oleObj>
              </mc:Choice>
              <mc:Fallback>
                <p:oleObj name="Equation" r:id="rId39" imgW="128268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B964CEC-3E9B-8723-41F4-9C968A5B26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548352"/>
                        <a:ext cx="2759075" cy="931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270E299-6445-A754-8F29-CFEBEB345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8677"/>
              </p:ext>
            </p:extLst>
          </p:nvPr>
        </p:nvGraphicFramePr>
        <p:xfrm>
          <a:off x="8014422" y="4690197"/>
          <a:ext cx="27559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82680" imgH="431640" progId="Equation.DSMT4">
                  <p:embed/>
                </p:oleObj>
              </mc:Choice>
              <mc:Fallback>
                <p:oleObj name="Equation" r:id="rId41" imgW="1282680" imgH="431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270E299-6445-A754-8F29-CFEBEB345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422" y="4690197"/>
                        <a:ext cx="2755900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39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F9B5-B07C-426F-B8C4-85ED8ABF962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6224" y="190500"/>
                <a:ext cx="11610975" cy="9715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Ex: Given that the center of the circle is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what is the value of “k” if the line shown is a tangent?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DF9B5-B07C-426F-B8C4-85ED8ABF9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6224" y="190500"/>
                <a:ext cx="11610975" cy="971550"/>
              </a:xfrm>
              <a:blipFill>
                <a:blip r:embed="rId4"/>
                <a:stretch>
                  <a:fillRect l="-787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FFCA824-5937-464E-92A4-0CE46BEEA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29" y="961375"/>
            <a:ext cx="3906593" cy="24485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2589075-CFC5-493C-9503-D2D468AF62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399" y="4019550"/>
                <a:ext cx="11610975" cy="97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Ex: Given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+21=0 ,  </m:t>
                    </m:r>
                  </m:oMath>
                </a14:m>
                <a:r>
                  <a:rPr lang="en-US" dirty="0"/>
                  <a:t>explain how you would show that the line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is tangent to the circle? 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2589075-CFC5-493C-9503-D2D468AF6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99" y="4019550"/>
                <a:ext cx="11610975" cy="971550"/>
              </a:xfrm>
              <a:prstGeom prst="rect">
                <a:avLst/>
              </a:prstGeom>
              <a:blipFill>
                <a:blip r:embed="rId6"/>
                <a:stretch>
                  <a:fillRect l="-787" t="-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9060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9D691F-0E7C-4C08-B2A9-E86C65AF14E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76224" y="190500"/>
                <a:ext cx="11610975" cy="97155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Ex: Given that the center of the circle is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what is the value of “k” if the line shown is a tangent?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39D691F-0E7C-4C08-B2A9-E86C65AF1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76224" y="190500"/>
                <a:ext cx="11610975" cy="971550"/>
              </a:xfrm>
              <a:blipFill>
                <a:blip r:embed="rId4"/>
                <a:stretch>
                  <a:fillRect l="-787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4F58544-98AD-4078-ADB1-925EFCD21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29" y="961375"/>
            <a:ext cx="3906593" cy="24485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599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6569D3-0B77-41A1-94B7-3A170924F1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599" y="238125"/>
                <a:ext cx="11610975" cy="97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itchFamily="2" charset="2"/>
                  <a:buChar char="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Ex: Given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+21=0 ,  </m:t>
                    </m:r>
                  </m:oMath>
                </a14:m>
                <a:r>
                  <a:rPr lang="en-US" dirty="0"/>
                  <a:t>explain how you would show that the line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 is tangent to the circle? 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6569D3-0B77-41A1-94B7-3A170924F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238125"/>
                <a:ext cx="11610975" cy="971550"/>
              </a:xfrm>
              <a:prstGeom prst="rect">
                <a:avLst/>
              </a:prstGeom>
              <a:blipFill>
                <a:blip r:embed="rId4"/>
                <a:stretch>
                  <a:fillRect l="-787" t="-50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65845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05CA22-27E0-4E2E-989D-7BBE3DA99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8" y="2435572"/>
            <a:ext cx="10801350" cy="1372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9851506-5923-406E-8988-2D1E88422A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8130" y="576537"/>
                <a:ext cx="11322086" cy="13291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+40=</m:t>
                    </m:r>
                  </m:oMath>
                </a14:m>
                <a:r>
                  <a:rPr lang="en-CA" dirty="0"/>
                  <a:t>0 is an ellipse in the first quadrant of the </a:t>
                </a:r>
                <a:r>
                  <a:rPr lang="en-CA" dirty="0" err="1"/>
                  <a:t>xy</a:t>
                </a:r>
                <a:r>
                  <a:rPr lang="en-CA" dirty="0"/>
                  <a:t> plane.  Let “a” and ”b” be the maximum and minimum values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over all points (</a:t>
                </a:r>
                <a:r>
                  <a:rPr lang="en-CA" dirty="0" err="1"/>
                  <a:t>x,y</a:t>
                </a:r>
                <a:r>
                  <a:rPr lang="en-CA" dirty="0"/>
                  <a:t>) on the ellipse.  What is the value of </a:t>
                </a:r>
                <a:r>
                  <a:rPr lang="en-CA" dirty="0" err="1"/>
                  <a:t>a+b</a:t>
                </a:r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9851506-5923-406E-8988-2D1E88422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0" y="576537"/>
                <a:ext cx="11322086" cy="1329162"/>
              </a:xfrm>
              <a:prstGeom prst="rect">
                <a:avLst/>
              </a:prstGeom>
              <a:blipFill>
                <a:blip r:embed="rId5"/>
                <a:stretch>
                  <a:fillRect l="-807" t="-3670" b="-2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0074A12-FE10-4EC1-841C-C3CD67EF76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030" y="4272237"/>
                <a:ext cx="11322086" cy="13291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A line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CA" dirty="0"/>
                  <a:t> intersects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CA" dirty="0"/>
                  <a:t> at points “P” and “Q”.  Another circle with radius also intersects the line at “P” and “Q”.  What is the center of this other circle? 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0074A12-FE10-4EC1-841C-C3CD67EF7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" y="4272237"/>
                <a:ext cx="11322086" cy="1329162"/>
              </a:xfrm>
              <a:prstGeom prst="rect">
                <a:avLst/>
              </a:prstGeom>
              <a:blipFill>
                <a:blip r:embed="rId6"/>
                <a:stretch>
                  <a:fillRect l="-808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002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0B7A6D-2CF1-5C08-D9A1-51A0AFAF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78" y="139412"/>
            <a:ext cx="10801350" cy="1372449"/>
          </a:xfrm>
          <a:prstGeom prst="rect">
            <a:avLst/>
          </a:prstGeom>
        </p:spPr>
      </p:pic>
      <p:sp>
        <p:nvSpPr>
          <p:cNvPr id="5" name="TextBox 102">
            <a:extLst>
              <a:ext uri="{FF2B5EF4-FFF2-40B4-BE49-F238E27FC236}">
                <a16:creationId xmlns:a16="http://schemas.microsoft.com/office/drawing/2014/main" id="{16969D29-4E2A-E940-1731-F7D516A2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0" y="1438352"/>
            <a:ext cx="532709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Graph the ellipse, find the coordinates of the foci.  </a:t>
            </a:r>
            <a:endParaRPr lang="en-CA" sz="3300" dirty="0">
              <a:solidFill>
                <a:srgbClr val="FF0000"/>
              </a:solidFill>
            </a:endParaRPr>
          </a:p>
        </p:txBody>
      </p:sp>
      <p:sp>
        <p:nvSpPr>
          <p:cNvPr id="6" name="TextBox 102">
            <a:extLst>
              <a:ext uri="{FF2B5EF4-FFF2-40B4-BE49-F238E27FC236}">
                <a16:creationId xmlns:a16="http://schemas.microsoft.com/office/drawing/2014/main" id="{3E72E45A-C425-7D29-4534-9CE22906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1" y="1993423"/>
            <a:ext cx="1055930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The smallest circle should be centered at the center of the ellipse with a radii that is equal to the focus.</a:t>
            </a:r>
            <a:endParaRPr lang="en-CA" sz="3300" dirty="0">
              <a:solidFill>
                <a:srgbClr val="FF0000"/>
              </a:solidFill>
            </a:endParaRPr>
          </a:p>
        </p:txBody>
      </p:sp>
      <p:sp>
        <p:nvSpPr>
          <p:cNvPr id="7" name="TextBox 102">
            <a:extLst>
              <a:ext uri="{FF2B5EF4-FFF2-40B4-BE49-F238E27FC236}">
                <a16:creationId xmlns:a16="http://schemas.microsoft.com/office/drawing/2014/main" id="{7FD92865-BB25-D6F4-62C0-F7A93CE1E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2" y="2556883"/>
            <a:ext cx="855875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The maximum circle is a bit harder to find b/c the center is somewhere else…….   </a:t>
            </a:r>
            <a:endParaRPr lang="en-CA" sz="3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92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D59ECF6-E020-8033-143F-88577DEB2D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050" y="139657"/>
                <a:ext cx="11322086" cy="13291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+40=</m:t>
                    </m:r>
                  </m:oMath>
                </a14:m>
                <a:r>
                  <a:rPr lang="en-CA" dirty="0"/>
                  <a:t>0 is an ellipse in the first quadrant of the </a:t>
                </a:r>
                <a:r>
                  <a:rPr lang="en-CA" dirty="0" err="1"/>
                  <a:t>xy</a:t>
                </a:r>
                <a:r>
                  <a:rPr lang="en-CA" dirty="0"/>
                  <a:t> plane.  Let “a” </a:t>
                </a:r>
                <a:r>
                  <a:rPr lang="en-CA" dirty="0" err="1"/>
                  <a:t>and”b</a:t>
                </a:r>
                <a:r>
                  <a:rPr lang="en-CA" dirty="0"/>
                  <a:t>” be the maximum and minimum values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over all points (</a:t>
                </a:r>
                <a:r>
                  <a:rPr lang="en-CA" dirty="0" err="1"/>
                  <a:t>x,y</a:t>
                </a:r>
                <a:r>
                  <a:rPr lang="en-CA" dirty="0"/>
                  <a:t>) on the ellipse.  What is the value of </a:t>
                </a:r>
                <a:r>
                  <a:rPr lang="en-CA" dirty="0" err="1"/>
                  <a:t>a+b</a:t>
                </a:r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D59ECF6-E020-8033-143F-88577DEB2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0" y="139657"/>
                <a:ext cx="11322086" cy="1329162"/>
              </a:xfrm>
              <a:prstGeom prst="rect">
                <a:avLst/>
              </a:prstGeom>
              <a:blipFill>
                <a:blip r:embed="rId4"/>
                <a:stretch>
                  <a:fillRect l="-862" t="-3670" b="-2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102">
            <a:extLst>
              <a:ext uri="{FF2B5EF4-FFF2-40B4-BE49-F238E27FC236}">
                <a16:creationId xmlns:a16="http://schemas.microsoft.com/office/drawing/2014/main" id="{3ACC31F3-76CE-7CB5-4264-EA625CD0D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12" y="1403398"/>
            <a:ext cx="11238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If you take the time to graph out the equation, you get a slanted ellipse in the first quadrant, that look like this: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41F34827-DC9F-B8A0-7C53-4440B6C67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64" y="3112315"/>
            <a:ext cx="5230828" cy="35862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2">
                <a:extLst>
                  <a:ext uri="{FF2B5EF4-FFF2-40B4-BE49-F238E27FC236}">
                    <a16:creationId xmlns:a16="http://schemas.microsoft.com/office/drawing/2014/main" id="{1956F45D-8E17-F046-B860-CFDE2FD40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099" y="1748745"/>
                <a:ext cx="9197839" cy="7718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dirty="0">
                    <a:solidFill>
                      <a:srgbClr val="FF0000"/>
                    </a:solidFill>
                  </a:rPr>
                  <a:t>Suppose you draw a line from the origin to the ellipse, the slope of this line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CA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CA" sz="3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2">
                <a:extLst>
                  <a:ext uri="{FF2B5EF4-FFF2-40B4-BE49-F238E27FC236}">
                    <a16:creationId xmlns:a16="http://schemas.microsoft.com/office/drawing/2014/main" id="{1956F45D-8E17-F046-B860-CFDE2FD40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099" y="1748745"/>
                <a:ext cx="9197839" cy="771814"/>
              </a:xfrm>
              <a:prstGeom prst="rect">
                <a:avLst/>
              </a:prstGeom>
              <a:blipFill>
                <a:blip r:embed="rId6"/>
                <a:stretch>
                  <a:fillRect l="-5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FAB8ECC-0B2C-C66A-B5FD-AA3568D13BB1}"/>
              </a:ext>
            </a:extLst>
          </p:cNvPr>
          <p:cNvCxnSpPr>
            <a:cxnSpLocks/>
            <a:endCxn id="109" idx="0"/>
          </p:cNvCxnSpPr>
          <p:nvPr/>
        </p:nvCxnSpPr>
        <p:spPr>
          <a:xfrm flipV="1">
            <a:off x="595618" y="3112315"/>
            <a:ext cx="2434760" cy="343948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02">
                <a:extLst>
                  <a:ext uri="{FF2B5EF4-FFF2-40B4-BE49-F238E27FC236}">
                    <a16:creationId xmlns:a16="http://schemas.microsoft.com/office/drawing/2014/main" id="{F995C90B-ABFF-42CC-79AE-24B089278C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719" y="2412874"/>
                <a:ext cx="9130128" cy="600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dirty="0">
                    <a:solidFill>
                      <a:srgbClr val="FF0000"/>
                    </a:solidFill>
                  </a:rPr>
                  <a:t>To maximize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you want this line to be as steep as possible and still intersect the ellipse</a:t>
                </a:r>
                <a:endParaRPr lang="en-CA" sz="3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TextBox 102">
                <a:extLst>
                  <a:ext uri="{FF2B5EF4-FFF2-40B4-BE49-F238E27FC236}">
                    <a16:creationId xmlns:a16="http://schemas.microsoft.com/office/drawing/2014/main" id="{F995C90B-ABFF-42CC-79AE-24B089278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719" y="2412874"/>
                <a:ext cx="9130128" cy="600164"/>
              </a:xfrm>
              <a:prstGeom prst="rect">
                <a:avLst/>
              </a:prstGeom>
              <a:blipFill>
                <a:blip r:embed="rId7"/>
                <a:stretch>
                  <a:fillRect l="-534" b="-20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02">
                <a:extLst>
                  <a:ext uri="{FF2B5EF4-FFF2-40B4-BE49-F238E27FC236}">
                    <a16:creationId xmlns:a16="http://schemas.microsoft.com/office/drawing/2014/main" id="{2ADF3C6D-2901-8162-0A62-5461035769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0624" y="3077003"/>
                <a:ext cx="6031684" cy="1094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dirty="0">
                    <a:solidFill>
                      <a:srgbClr val="FF0000"/>
                    </a:solidFill>
                  </a:rPr>
                  <a:t>To minimize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you want the slope of this line to be as small as possible.  </a:t>
                </a:r>
                <a:endParaRPr lang="en-CA" sz="3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TextBox 102">
                <a:extLst>
                  <a:ext uri="{FF2B5EF4-FFF2-40B4-BE49-F238E27FC236}">
                    <a16:creationId xmlns:a16="http://schemas.microsoft.com/office/drawing/2014/main" id="{2ADF3C6D-2901-8162-0A62-54610357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0624" y="3077003"/>
                <a:ext cx="6031684" cy="1094402"/>
              </a:xfrm>
              <a:prstGeom prst="rect">
                <a:avLst/>
              </a:prstGeom>
              <a:blipFill>
                <a:blip r:embed="rId8"/>
                <a:stretch>
                  <a:fillRect l="-809" b="-4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02">
            <a:extLst>
              <a:ext uri="{FF2B5EF4-FFF2-40B4-BE49-F238E27FC236}">
                <a16:creationId xmlns:a16="http://schemas.microsoft.com/office/drawing/2014/main" id="{7C0FC9F4-E64C-5DE5-82A1-25D6EF501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022" y="4303193"/>
            <a:ext cx="603168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To find both of these two values, we are looking for lines that intersect the ellipse at ONLY ONE POINT!!!!</a:t>
            </a:r>
            <a:endParaRPr lang="en-CA" sz="3300" dirty="0">
              <a:solidFill>
                <a:srgbClr val="FF0000"/>
              </a:solidFill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4FC6275-121E-307A-3FEE-EC92DC749591}"/>
              </a:ext>
            </a:extLst>
          </p:cNvPr>
          <p:cNvCxnSpPr>
            <a:cxnSpLocks/>
          </p:cNvCxnSpPr>
          <p:nvPr/>
        </p:nvCxnSpPr>
        <p:spPr>
          <a:xfrm flipV="1">
            <a:off x="587229" y="3078760"/>
            <a:ext cx="2248250" cy="35569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2CE78049-09CE-DEE8-467B-C85E74BBDE0A}"/>
              </a:ext>
            </a:extLst>
          </p:cNvPr>
          <p:cNvCxnSpPr>
            <a:cxnSpLocks/>
          </p:cNvCxnSpPr>
          <p:nvPr/>
        </p:nvCxnSpPr>
        <p:spPr>
          <a:xfrm flipV="1">
            <a:off x="578840" y="3951215"/>
            <a:ext cx="4060272" cy="24411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02">
            <a:extLst>
              <a:ext uri="{FF2B5EF4-FFF2-40B4-BE49-F238E27FC236}">
                <a16:creationId xmlns:a16="http://schemas.microsoft.com/office/drawing/2014/main" id="{F9F09430-F7BA-8AF5-F890-15A0BD57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253" y="5227380"/>
            <a:ext cx="60316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Both of these two lines are TANGENT to the circle, it has only ONE point of intersection….. Which method should we use??????  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DDC3AF1-367E-D6C9-F881-8ECCB537A38E}"/>
              </a:ext>
            </a:extLst>
          </p:cNvPr>
          <p:cNvSpPr/>
          <p:nvPr/>
        </p:nvSpPr>
        <p:spPr>
          <a:xfrm>
            <a:off x="5587068" y="1317072"/>
            <a:ext cx="6501468" cy="3833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8" name="TextBox 102">
            <a:extLst>
              <a:ext uri="{FF2B5EF4-FFF2-40B4-BE49-F238E27FC236}">
                <a16:creationId xmlns:a16="http://schemas.microsoft.com/office/drawing/2014/main" id="{14518EDD-DF01-20B0-C1F9-EE1E279E1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046" y="1462121"/>
            <a:ext cx="6031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We can’t use the shortest distance formula b/c it is not a circle……</a:t>
            </a:r>
          </a:p>
        </p:txBody>
      </p:sp>
      <p:sp>
        <p:nvSpPr>
          <p:cNvPr id="129" name="TextBox 102">
            <a:extLst>
              <a:ext uri="{FF2B5EF4-FFF2-40B4-BE49-F238E27FC236}">
                <a16:creationId xmlns:a16="http://schemas.microsoft.com/office/drawing/2014/main" id="{96044CAB-CF34-4BE9-5BEF-B17CCB2A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834" y="2201750"/>
            <a:ext cx="603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We can’t use calculus, b/c Chang won’t allow it……</a:t>
            </a:r>
          </a:p>
        </p:txBody>
      </p:sp>
      <p:sp>
        <p:nvSpPr>
          <p:cNvPr id="130" name="TextBox 102">
            <a:extLst>
              <a:ext uri="{FF2B5EF4-FFF2-40B4-BE49-F238E27FC236}">
                <a16:creationId xmlns:a16="http://schemas.microsoft.com/office/drawing/2014/main" id="{31DA9698-F5D3-BF25-25B8-D9A33CB2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789" y="2706487"/>
            <a:ext cx="603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Graphing is too hard…….</a:t>
            </a:r>
          </a:p>
        </p:txBody>
      </p:sp>
      <p:sp>
        <p:nvSpPr>
          <p:cNvPr id="131" name="TextBox 102">
            <a:extLst>
              <a:ext uri="{FF2B5EF4-FFF2-40B4-BE49-F238E27FC236}">
                <a16:creationId xmlns:a16="http://schemas.microsoft.com/office/drawing/2014/main" id="{E2F53571-79FF-3535-6A2B-B2C5D332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744" y="3211224"/>
            <a:ext cx="6031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This leaves us with one option….. DISCRIMINANT!!!!</a:t>
            </a:r>
          </a:p>
        </p:txBody>
      </p:sp>
      <p:sp>
        <p:nvSpPr>
          <p:cNvPr id="132" name="TextBox 102">
            <a:extLst>
              <a:ext uri="{FF2B5EF4-FFF2-40B4-BE49-F238E27FC236}">
                <a16:creationId xmlns:a16="http://schemas.microsoft.com/office/drawing/2014/main" id="{733CD701-D5D5-2374-C3C5-8F6A389F5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920" y="3606905"/>
            <a:ext cx="6031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There’s only one intersection point, so the discriminant is equal to zero!!!!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55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0" grpId="0"/>
      <p:bldP spid="114" grpId="0"/>
      <p:bldP spid="115" grpId="0"/>
      <p:bldP spid="116" grpId="0"/>
      <p:bldP spid="126" grpId="0"/>
      <p:bldP spid="127" grpId="0" animBg="1"/>
      <p:bldP spid="128" grpId="0"/>
      <p:bldP spid="129" grpId="0"/>
      <p:bldP spid="130" grpId="0"/>
      <p:bldP spid="131" grpId="0"/>
      <p:bldP spid="1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D00613-A6FA-1F33-9BC9-1FA806D3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64" y="2768366"/>
            <a:ext cx="5230828" cy="358629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D9B150-295B-3EDA-5CF0-98F8BB3EB569}"/>
              </a:ext>
            </a:extLst>
          </p:cNvPr>
          <p:cNvCxnSpPr>
            <a:cxnSpLocks/>
          </p:cNvCxnSpPr>
          <p:nvPr/>
        </p:nvCxnSpPr>
        <p:spPr>
          <a:xfrm flipV="1">
            <a:off x="587229" y="2734811"/>
            <a:ext cx="2248250" cy="35569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9AE238-AEC7-DFDC-9127-ADF8D20BDEEC}"/>
              </a:ext>
            </a:extLst>
          </p:cNvPr>
          <p:cNvCxnSpPr>
            <a:cxnSpLocks/>
          </p:cNvCxnSpPr>
          <p:nvPr/>
        </p:nvCxnSpPr>
        <p:spPr>
          <a:xfrm flipV="1">
            <a:off x="578840" y="3607266"/>
            <a:ext cx="4060272" cy="24411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A307200-2951-6E4F-44F8-81D117B9B2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6050" y="139657"/>
                <a:ext cx="11705983" cy="1093525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−20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+40=</m:t>
                    </m:r>
                  </m:oMath>
                </a14:m>
                <a:r>
                  <a:rPr lang="en-CA" dirty="0"/>
                  <a:t>0 is an ellipse in the first quadrant of the </a:t>
                </a:r>
                <a:r>
                  <a:rPr lang="en-CA" dirty="0" err="1"/>
                  <a:t>xy</a:t>
                </a:r>
                <a:r>
                  <a:rPr lang="en-CA" dirty="0"/>
                  <a:t> plane.  Let “a” </a:t>
                </a:r>
                <a:r>
                  <a:rPr lang="en-CA" dirty="0" err="1"/>
                  <a:t>and”b</a:t>
                </a:r>
                <a:r>
                  <a:rPr lang="en-CA" dirty="0"/>
                  <a:t>” be the maximum and minimum values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over all points (</a:t>
                </a:r>
                <a:r>
                  <a:rPr lang="en-CA" dirty="0" err="1"/>
                  <a:t>x,y</a:t>
                </a:r>
                <a:r>
                  <a:rPr lang="en-CA" dirty="0"/>
                  <a:t>) on the ellipse.  What is the value of </a:t>
                </a:r>
                <a:r>
                  <a:rPr lang="en-CA" dirty="0" err="1"/>
                  <a:t>a+b</a:t>
                </a:r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1A307200-2951-6E4F-44F8-81D117B9B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50" y="139657"/>
                <a:ext cx="11705983" cy="1093525"/>
              </a:xfrm>
              <a:prstGeom prst="rect">
                <a:avLst/>
              </a:prstGeom>
              <a:blipFill>
                <a:blip r:embed="rId5"/>
                <a:stretch>
                  <a:fillRect l="-677" t="-10056" r="-521" b="-16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02">
                <a:extLst>
                  <a:ext uri="{FF2B5EF4-FFF2-40B4-BE49-F238E27FC236}">
                    <a16:creationId xmlns:a16="http://schemas.microsoft.com/office/drawing/2014/main" id="{1956B2FD-CE12-F791-C04C-D30A14F42C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312" y="1059449"/>
                <a:ext cx="87155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dirty="0">
                    <a:solidFill>
                      <a:srgbClr val="FF0000"/>
                    </a:solidFill>
                  </a:rPr>
                  <a:t>Since the tangent lines start from the origin, the equations are in the form of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𝑚𝑥</m:t>
                    </m:r>
                  </m:oMath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02">
                <a:extLst>
                  <a:ext uri="{FF2B5EF4-FFF2-40B4-BE49-F238E27FC236}">
                    <a16:creationId xmlns:a16="http://schemas.microsoft.com/office/drawing/2014/main" id="{1956B2FD-CE12-F791-C04C-D30A14F42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2312" y="1059449"/>
                <a:ext cx="8715591" cy="369332"/>
              </a:xfrm>
              <a:prstGeom prst="rect">
                <a:avLst/>
              </a:prstGeom>
              <a:blipFill>
                <a:blip r:embed="rId6"/>
                <a:stretch>
                  <a:fillRect l="-629"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02">
            <a:extLst>
              <a:ext uri="{FF2B5EF4-FFF2-40B4-BE49-F238E27FC236}">
                <a16:creationId xmlns:a16="http://schemas.microsoft.com/office/drawing/2014/main" id="{E21E15AC-0280-058C-18ED-CBCF0BBAF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66" y="1429963"/>
            <a:ext cx="4339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Substitute this into the original equation: </a:t>
            </a:r>
          </a:p>
        </p:txBody>
      </p:sp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7899ABCB-0B1E-04DF-6D35-10D306096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482797"/>
              </p:ext>
            </p:extLst>
          </p:nvPr>
        </p:nvGraphicFramePr>
        <p:xfrm>
          <a:off x="5622925" y="1438814"/>
          <a:ext cx="4984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241200" progId="Equation.DSMT4">
                  <p:embed/>
                </p:oleObj>
              </mc:Choice>
              <mc:Fallback>
                <p:oleObj name="Equation" r:id="rId7" imgW="2349360" imgH="241200" progId="Equation.DSMT4">
                  <p:embed/>
                  <p:pic>
                    <p:nvPicPr>
                      <p:cNvPr id="14" name="Object 8">
                        <a:extLst>
                          <a:ext uri="{FF2B5EF4-FFF2-40B4-BE49-F238E27FC236}">
                            <a16:creationId xmlns:a16="http://schemas.microsoft.com/office/drawing/2014/main" id="{7899ABCB-0B1E-04DF-6D35-10D306096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1438814"/>
                        <a:ext cx="498475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F385B2CD-8DB7-98D3-D885-A5FD8E4448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493709"/>
              </p:ext>
            </p:extLst>
          </p:nvPr>
        </p:nvGraphicFramePr>
        <p:xfrm>
          <a:off x="4336060" y="1935599"/>
          <a:ext cx="67071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62240" imgH="304560" progId="Equation.DSMT4">
                  <p:embed/>
                </p:oleObj>
              </mc:Choice>
              <mc:Fallback>
                <p:oleObj name="Equation" r:id="rId9" imgW="3162240" imgH="304560" progId="Equation.DSMT4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F385B2CD-8DB7-98D3-D885-A5FD8E4448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060" y="1935599"/>
                        <a:ext cx="6707188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id="{E5B8B35E-4EAA-E45A-8FA5-C541AEAA94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910538"/>
              </p:ext>
            </p:extLst>
          </p:nvPr>
        </p:nvGraphicFramePr>
        <p:xfrm>
          <a:off x="4664745" y="2499161"/>
          <a:ext cx="64373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35160" imgH="304560" progId="Equation.DSMT4">
                  <p:embed/>
                </p:oleObj>
              </mc:Choice>
              <mc:Fallback>
                <p:oleObj name="Equation" r:id="rId11" imgW="3035160" imgH="304560" progId="Equation.DSMT4">
                  <p:embed/>
                  <p:pic>
                    <p:nvPicPr>
                      <p:cNvPr id="16" name="Object 8">
                        <a:extLst>
                          <a:ext uri="{FF2B5EF4-FFF2-40B4-BE49-F238E27FC236}">
                            <a16:creationId xmlns:a16="http://schemas.microsoft.com/office/drawing/2014/main" id="{E5B8B35E-4EAA-E45A-8FA5-C541AEAA9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745" y="2499161"/>
                        <a:ext cx="6437313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933B5DD4-5D7F-C906-172F-59B776FEF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025854"/>
              </p:ext>
            </p:extLst>
          </p:nvPr>
        </p:nvGraphicFramePr>
        <p:xfrm>
          <a:off x="5477312" y="3147270"/>
          <a:ext cx="5602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41320" imgH="304560" progId="Equation.DSMT4">
                  <p:embed/>
                </p:oleObj>
              </mc:Choice>
              <mc:Fallback>
                <p:oleObj name="Equation" r:id="rId13" imgW="2641320" imgH="304560" progId="Equation.DSMT4">
                  <p:embed/>
                  <p:pic>
                    <p:nvPicPr>
                      <p:cNvPr id="17" name="Object 8">
                        <a:extLst>
                          <a:ext uri="{FF2B5EF4-FFF2-40B4-BE49-F238E27FC236}">
                            <a16:creationId xmlns:a16="http://schemas.microsoft.com/office/drawing/2014/main" id="{933B5DD4-5D7F-C906-172F-59B776FEFD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312" y="3147270"/>
                        <a:ext cx="5602288" cy="641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2">
            <a:extLst>
              <a:ext uri="{FF2B5EF4-FFF2-40B4-BE49-F238E27FC236}">
                <a16:creationId xmlns:a16="http://schemas.microsoft.com/office/drawing/2014/main" id="{C18C625F-6DE4-CBBD-664F-30584129E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174" y="3755112"/>
            <a:ext cx="25571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solidFill>
                  <a:srgbClr val="FF0000"/>
                </a:solidFill>
              </a:rPr>
              <a:t>Discriminant Equation: </a:t>
            </a:r>
          </a:p>
        </p:txBody>
      </p:sp>
      <p:graphicFrame>
        <p:nvGraphicFramePr>
          <p:cNvPr id="20" name="Object 8">
            <a:extLst>
              <a:ext uri="{FF2B5EF4-FFF2-40B4-BE49-F238E27FC236}">
                <a16:creationId xmlns:a16="http://schemas.microsoft.com/office/drawing/2014/main" id="{655C6951-53B6-271C-F96A-C7D1BF02B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93289"/>
              </p:ext>
            </p:extLst>
          </p:nvPr>
        </p:nvGraphicFramePr>
        <p:xfrm>
          <a:off x="5598923" y="4109659"/>
          <a:ext cx="5360988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27200" imgH="317160" progId="Equation.DSMT4">
                  <p:embed/>
                </p:oleObj>
              </mc:Choice>
              <mc:Fallback>
                <p:oleObj name="Equation" r:id="rId15" imgW="2527200" imgH="317160" progId="Equation.DSMT4">
                  <p:embed/>
                  <p:pic>
                    <p:nvPicPr>
                      <p:cNvPr id="20" name="Object 8">
                        <a:extLst>
                          <a:ext uri="{FF2B5EF4-FFF2-40B4-BE49-F238E27FC236}">
                            <a16:creationId xmlns:a16="http://schemas.microsoft.com/office/drawing/2014/main" id="{655C6951-53B6-271C-F96A-C7D1BF02B5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923" y="4109659"/>
                        <a:ext cx="5360988" cy="668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909030F1-209B-EF20-4B3C-DD923FB5B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84448"/>
              </p:ext>
            </p:extLst>
          </p:nvPr>
        </p:nvGraphicFramePr>
        <p:xfrm>
          <a:off x="7477154" y="4778811"/>
          <a:ext cx="35020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50960" imgH="215640" progId="Equation.DSMT4">
                  <p:embed/>
                </p:oleObj>
              </mc:Choice>
              <mc:Fallback>
                <p:oleObj name="Equation" r:id="rId17" imgW="1650960" imgH="215640" progId="Equation.DSMT4">
                  <p:embed/>
                  <p:pic>
                    <p:nvPicPr>
                      <p:cNvPr id="21" name="Object 8">
                        <a:extLst>
                          <a:ext uri="{FF2B5EF4-FFF2-40B4-BE49-F238E27FC236}">
                            <a16:creationId xmlns:a16="http://schemas.microsoft.com/office/drawing/2014/main" id="{909030F1-209B-EF20-4B3C-DD923FB5B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54" y="4778811"/>
                        <a:ext cx="35020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02">
                <a:extLst>
                  <a:ext uri="{FF2B5EF4-FFF2-40B4-BE49-F238E27FC236}">
                    <a16:creationId xmlns:a16="http://schemas.microsoft.com/office/drawing/2014/main" id="{D9866848-9EB5-4B01-6607-52F6D93532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5089" y="5274918"/>
                <a:ext cx="9401168" cy="9234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dirty="0">
                    <a:solidFill>
                      <a:srgbClr val="FF0000"/>
                    </a:solidFill>
                  </a:rPr>
                  <a:t>From this equation, you will two values of “m”.  One will give you the max slope and the other will the minimum slope.  Using </a:t>
                </a:r>
                <a:r>
                  <a:rPr lang="en-CA" dirty="0" err="1">
                    <a:solidFill>
                      <a:srgbClr val="FF0000"/>
                    </a:solidFill>
                  </a:rPr>
                  <a:t>Vietta’s</a:t>
                </a:r>
                <a:r>
                  <a:rPr lang="en-CA" dirty="0">
                    <a:solidFill>
                      <a:srgbClr val="FF0000"/>
                    </a:solidFill>
                  </a:rPr>
                  <a:t> formula, the sum of these two values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CA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CA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102">
                <a:extLst>
                  <a:ext uri="{FF2B5EF4-FFF2-40B4-BE49-F238E27FC236}">
                    <a16:creationId xmlns:a16="http://schemas.microsoft.com/office/drawing/2014/main" id="{D9866848-9EB5-4B01-6607-52F6D935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5089" y="5274918"/>
                <a:ext cx="9401168" cy="923458"/>
              </a:xfrm>
              <a:prstGeom prst="rect">
                <a:avLst/>
              </a:prstGeom>
              <a:blipFill>
                <a:blip r:embed="rId19"/>
                <a:stretch>
                  <a:fillRect l="-584" t="-3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8">
            <a:extLst>
              <a:ext uri="{FF2B5EF4-FFF2-40B4-BE49-F238E27FC236}">
                <a16:creationId xmlns:a16="http://schemas.microsoft.com/office/drawing/2014/main" id="{78CC0D1B-61FD-E543-1928-08BD03678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425617"/>
              </p:ext>
            </p:extLst>
          </p:nvPr>
        </p:nvGraphicFramePr>
        <p:xfrm>
          <a:off x="6442774" y="6080353"/>
          <a:ext cx="2214664" cy="777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18960" imgH="431640" progId="Equation.DSMT4">
                  <p:embed/>
                </p:oleObj>
              </mc:Choice>
              <mc:Fallback>
                <p:oleObj name="Equation" r:id="rId20" imgW="1218960" imgH="431640" progId="Equation.DSMT4">
                  <p:embed/>
                  <p:pic>
                    <p:nvPicPr>
                      <p:cNvPr id="24" name="Object 8">
                        <a:extLst>
                          <a:ext uri="{FF2B5EF4-FFF2-40B4-BE49-F238E27FC236}">
                            <a16:creationId xmlns:a16="http://schemas.microsoft.com/office/drawing/2014/main" id="{78CC0D1B-61FD-E543-1928-08BD036780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774" y="6080353"/>
                        <a:ext cx="2214664" cy="7776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708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4DB1A52-837E-43E7-84BD-04B3F9B91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280" y="281262"/>
                <a:ext cx="11322086" cy="1329162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A line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CA" dirty="0"/>
                  <a:t> intersects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r>
                  <a:rPr lang="en-CA" dirty="0"/>
                  <a:t> at points “P” and “Q”.  Another circle with radius also intersects the line at “P” and “Q”.  What is the center of this other circle?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4DB1A52-837E-43E7-84BD-04B3F9B91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0" y="281262"/>
                <a:ext cx="11322086" cy="1329162"/>
              </a:xfrm>
              <a:prstGeom prst="rect">
                <a:avLst/>
              </a:prstGeom>
              <a:blipFill>
                <a:blip r:embed="rId4"/>
                <a:stretch>
                  <a:fillRect l="-862" t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631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" y="261304"/>
            <a:ext cx="7467600" cy="515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Circles and Tangent Lines</a:t>
            </a:r>
          </a:p>
        </p:txBody>
      </p:sp>
      <p:sp>
        <p:nvSpPr>
          <p:cNvPr id="5133" name="Content Placeholder 2"/>
          <p:cNvSpPr>
            <a:spLocks noGrp="1"/>
          </p:cNvSpPr>
          <p:nvPr>
            <p:ph sz="quarter" idx="1"/>
          </p:nvPr>
        </p:nvSpPr>
        <p:spPr>
          <a:xfrm>
            <a:off x="335280" y="819150"/>
            <a:ext cx="10881360" cy="5799138"/>
          </a:xfrm>
        </p:spPr>
        <p:txBody>
          <a:bodyPr/>
          <a:lstStyle/>
          <a:p>
            <a:pPr eaLnBrk="1" hangingPunct="1"/>
            <a:r>
              <a:rPr lang="en-CA" sz="2000" dirty="0"/>
              <a:t>Note: The radius is perpendicular to the Tangent Line at the point of tangency</a:t>
            </a:r>
            <a:br>
              <a:rPr lang="en-CA" sz="1200" dirty="0"/>
            </a:br>
            <a:br>
              <a:rPr lang="en-CA" sz="12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pPr eaLnBrk="1" hangingPunct="1"/>
            <a:r>
              <a:rPr lang="en-CA" sz="2000" dirty="0"/>
              <a:t>Note: Two lines that are perpendicular have slopes that are “Negative Reciprocals” and multiply to -1.</a:t>
            </a:r>
            <a:br>
              <a:rPr lang="en-CA" sz="2000" dirty="0"/>
            </a:br>
            <a:endParaRPr lang="en-CA" sz="2000" dirty="0"/>
          </a:p>
          <a:p>
            <a:pPr eaLnBrk="1" hangingPunct="1">
              <a:buFont typeface="Wingdings" pitchFamily="2" charset="2"/>
              <a:buNone/>
            </a:pPr>
            <a:r>
              <a:rPr lang="en-CA" sz="2100" dirty="0"/>
              <a:t>         </a:t>
            </a:r>
            <a:r>
              <a:rPr lang="en-CA" sz="2100" dirty="0" err="1"/>
              <a:t>Ie</a:t>
            </a:r>
            <a:r>
              <a:rPr lang="en-CA" sz="2100" dirty="0"/>
              <a:t>: </a:t>
            </a:r>
            <a:br>
              <a:rPr lang="en-CA" sz="2100" dirty="0"/>
            </a:br>
            <a:endParaRPr lang="en-CA" sz="1200" dirty="0"/>
          </a:p>
          <a:p>
            <a:pPr eaLnBrk="1" hangingPunct="1"/>
            <a:r>
              <a:rPr lang="en-CA" sz="2200" dirty="0"/>
              <a:t>When finding tangents equations to a circle:</a:t>
            </a:r>
          </a:p>
          <a:p>
            <a:pPr lvl="1" eaLnBrk="1" hangingPunct="1"/>
            <a:r>
              <a:rPr lang="en-CA" sz="2000" dirty="0"/>
              <a:t>Horizontal Tangents: Find both the highest &amp; lowest point of the circle</a:t>
            </a:r>
            <a:br>
              <a:rPr lang="en-CA" sz="2000" dirty="0"/>
            </a:br>
            <a:br>
              <a:rPr lang="en-CA" sz="2000" dirty="0"/>
            </a:br>
            <a:endParaRPr lang="en-CA" sz="2000" dirty="0"/>
          </a:p>
          <a:p>
            <a:pPr lvl="1" eaLnBrk="1" hangingPunct="1"/>
            <a:r>
              <a:rPr lang="en-CA" sz="2000" dirty="0"/>
              <a:t>Vertical Tangents: Find points furthest to the right &amp; left of the circle</a:t>
            </a:r>
            <a:br>
              <a:rPr lang="en-CA" sz="2000" dirty="0"/>
            </a:br>
            <a:br>
              <a:rPr lang="en-CA" sz="2000" dirty="0"/>
            </a:br>
            <a:endParaRPr lang="en-CA" sz="2000" dirty="0"/>
          </a:p>
          <a:p>
            <a:pPr lvl="1" eaLnBrk="1" hangingPunct="1"/>
            <a:r>
              <a:rPr lang="en-CA" sz="2000" dirty="0"/>
              <a:t>Tangents (Slanted): Find the slope of the radius to the tangent point</a:t>
            </a:r>
            <a:r>
              <a:rPr lang="en-CA" sz="2000" dirty="0">
                <a:sym typeface="Wingdings" pitchFamily="2" charset="2"/>
              </a:rPr>
              <a:t> slope of the tangent line (negative reciprocal)</a:t>
            </a:r>
            <a:endParaRPr lang="en-CA" sz="2000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03691"/>
              </p:ext>
            </p:extLst>
          </p:nvPr>
        </p:nvGraphicFramePr>
        <p:xfrm>
          <a:off x="9574849" y="3890011"/>
          <a:ext cx="11890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30" imgH="215806" progId="Equation.DSMT4">
                  <p:embed/>
                </p:oleObj>
              </mc:Choice>
              <mc:Fallback>
                <p:oleObj name="Equation" r:id="rId4" imgW="622030" imgH="215806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4849" y="3890011"/>
                        <a:ext cx="1189037" cy="411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323590"/>
              </p:ext>
            </p:extLst>
          </p:nvPr>
        </p:nvGraphicFramePr>
        <p:xfrm>
          <a:off x="9446578" y="4903470"/>
          <a:ext cx="11668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190417" progId="Equation.DSMT4">
                  <p:embed/>
                </p:oleObj>
              </mc:Choice>
              <mc:Fallback>
                <p:oleObj name="Equation" r:id="rId6" imgW="609336" imgH="190417" progId="Equation.DSMT4">
                  <p:embed/>
                  <p:pic>
                    <p:nvPicPr>
                      <p:cNvPr id="51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578" y="4903470"/>
                        <a:ext cx="1166812" cy="363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922603"/>
              </p:ext>
            </p:extLst>
          </p:nvPr>
        </p:nvGraphicFramePr>
        <p:xfrm>
          <a:off x="5154613" y="6262371"/>
          <a:ext cx="140811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280" imgH="215806" progId="Equation.DSMT4">
                  <p:embed/>
                </p:oleObj>
              </mc:Choice>
              <mc:Fallback>
                <p:oleObj name="Equation" r:id="rId8" imgW="736280" imgH="215806" progId="Equation.DSMT4">
                  <p:embed/>
                  <p:pic>
                    <p:nvPicPr>
                      <p:cNvPr id="51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6262371"/>
                        <a:ext cx="1408112" cy="411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/>
          <p:cNvGraphicFramePr>
            <a:graphicFrameLocks noChangeAspect="1"/>
          </p:cNvGraphicFramePr>
          <p:nvPr/>
        </p:nvGraphicFramePr>
        <p:xfrm>
          <a:off x="3017839" y="2716213"/>
          <a:ext cx="5365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446" imgH="431613" progId="Equation.DSMT4">
                  <p:embed/>
                </p:oleObj>
              </mc:Choice>
              <mc:Fallback>
                <p:oleObj name="Equation" r:id="rId10" imgW="355446" imgH="431613" progId="Equation.DSMT4">
                  <p:embed/>
                  <p:pic>
                    <p:nvPicPr>
                      <p:cNvPr id="51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9" y="2716213"/>
                        <a:ext cx="536575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/>
          <p:cNvGraphicFramePr>
            <a:graphicFrameLocks noChangeAspect="1"/>
          </p:cNvGraphicFramePr>
          <p:nvPr/>
        </p:nvGraphicFramePr>
        <p:xfrm>
          <a:off x="3616325" y="2709863"/>
          <a:ext cx="3873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431425" progId="Equation.DSMT4">
                  <p:embed/>
                </p:oleObj>
              </mc:Choice>
              <mc:Fallback>
                <p:oleObj name="Equation" r:id="rId12" imgW="266469" imgH="431425" progId="Equation.DSMT4">
                  <p:embed/>
                  <p:pic>
                    <p:nvPicPr>
                      <p:cNvPr id="51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709863"/>
                        <a:ext cx="3873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9"/>
          <p:cNvGraphicFramePr>
            <a:graphicFrameLocks noChangeAspect="1"/>
          </p:cNvGraphicFramePr>
          <p:nvPr/>
        </p:nvGraphicFramePr>
        <p:xfrm>
          <a:off x="4322764" y="2719388"/>
          <a:ext cx="68897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9696" imgH="431613" progId="Equation.DSMT4">
                  <p:embed/>
                </p:oleObj>
              </mc:Choice>
              <mc:Fallback>
                <p:oleObj name="Equation" r:id="rId14" imgW="469696" imgH="431613" progId="Equation.DSMT4">
                  <p:embed/>
                  <p:pic>
                    <p:nvPicPr>
                      <p:cNvPr id="51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4" y="2719388"/>
                        <a:ext cx="688975" cy="633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10"/>
          <p:cNvGraphicFramePr>
            <a:graphicFrameLocks noChangeAspect="1"/>
          </p:cNvGraphicFramePr>
          <p:nvPr/>
        </p:nvGraphicFramePr>
        <p:xfrm>
          <a:off x="5029200" y="2657475"/>
          <a:ext cx="2603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431613" progId="Equation.DSMT4">
                  <p:embed/>
                </p:oleObj>
              </mc:Choice>
              <mc:Fallback>
                <p:oleObj name="Equation" r:id="rId16" imgW="152334" imgH="431613" progId="Equation.DSMT4">
                  <p:embed/>
                  <p:pic>
                    <p:nvPicPr>
                      <p:cNvPr id="51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657475"/>
                        <a:ext cx="26035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1"/>
          <p:cNvGraphicFramePr>
            <a:graphicFrameLocks noChangeAspect="1"/>
          </p:cNvGraphicFramePr>
          <p:nvPr/>
        </p:nvGraphicFramePr>
        <p:xfrm>
          <a:off x="5761038" y="2901950"/>
          <a:ext cx="6524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29914" imgH="177646" progId="Equation.DSMT4">
                  <p:embed/>
                </p:oleObj>
              </mc:Choice>
              <mc:Fallback>
                <p:oleObj name="Equation" r:id="rId18" imgW="329914" imgH="177646" progId="Equation.DSMT4">
                  <p:embed/>
                  <p:pic>
                    <p:nvPicPr>
                      <p:cNvPr id="51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2901950"/>
                        <a:ext cx="65246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2"/>
          <p:cNvGraphicFramePr>
            <a:graphicFrameLocks noChangeAspect="1"/>
          </p:cNvGraphicFramePr>
          <p:nvPr/>
        </p:nvGraphicFramePr>
        <p:xfrm>
          <a:off x="6386514" y="2757489"/>
          <a:ext cx="4143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66469" imgH="431425" progId="Equation.DSMT4">
                  <p:embed/>
                </p:oleObj>
              </mc:Choice>
              <mc:Fallback>
                <p:oleObj name="Equation" r:id="rId20" imgW="266469" imgH="431425" progId="Equation.DSMT4">
                  <p:embed/>
                  <p:pic>
                    <p:nvPicPr>
                      <p:cNvPr id="51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4" y="2757489"/>
                        <a:ext cx="414337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4"/>
          <p:cNvGraphicFramePr>
            <a:graphicFrameLocks noChangeAspect="1"/>
          </p:cNvGraphicFramePr>
          <p:nvPr/>
        </p:nvGraphicFramePr>
        <p:xfrm>
          <a:off x="4560888" y="1227138"/>
          <a:ext cx="19367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95400" imgH="469900" progId="Equation.DSMT4">
                  <p:embed/>
                </p:oleObj>
              </mc:Choice>
              <mc:Fallback>
                <p:oleObj name="Equation" r:id="rId22" imgW="1295400" imgH="469900" progId="Equation.DSMT4">
                  <p:embed/>
                  <p:pic>
                    <p:nvPicPr>
                      <p:cNvPr id="51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888" y="1227138"/>
                        <a:ext cx="1936750" cy="698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54257-7EC3-446B-9C79-47A03361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9D693-626D-45B2-A448-E3FFBCE031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689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0D7F-934C-EF06-FD17-F913A492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BBEA4-F8B7-1B72-0952-BAD81535142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54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" y="193358"/>
            <a:ext cx="7467600" cy="639762"/>
          </a:xfrm>
        </p:spPr>
        <p:txBody>
          <a:bodyPr/>
          <a:lstStyle/>
          <a:p>
            <a:pPr>
              <a:defRPr/>
            </a:pPr>
            <a:r>
              <a:rPr lang="en-CA" dirty="0"/>
              <a:t>iii) Horizontal &amp; Vertical Tangents</a:t>
            </a:r>
          </a:p>
        </p:txBody>
      </p:sp>
      <p:sp>
        <p:nvSpPr>
          <p:cNvPr id="6162" name="Content Placeholder 2"/>
          <p:cNvSpPr>
            <a:spLocks noGrp="1"/>
          </p:cNvSpPr>
          <p:nvPr>
            <p:ph sz="quarter" idx="1"/>
          </p:nvPr>
        </p:nvSpPr>
        <p:spPr>
          <a:xfrm>
            <a:off x="518160" y="903288"/>
            <a:ext cx="10952480" cy="781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CA" sz="2200"/>
              <a:t>Ex: Given the equation of the circle of the vertical and horizontal tangents</a:t>
            </a:r>
          </a:p>
        </p:txBody>
      </p:sp>
      <p:grpSp>
        <p:nvGrpSpPr>
          <p:cNvPr id="6163" name="Group 176"/>
          <p:cNvGrpSpPr>
            <a:grpSpLocks noChangeAspect="1"/>
          </p:cNvGrpSpPr>
          <p:nvPr/>
        </p:nvGrpSpPr>
        <p:grpSpPr bwMode="auto">
          <a:xfrm>
            <a:off x="866192" y="2109347"/>
            <a:ext cx="4319587" cy="4153509"/>
            <a:chOff x="286" y="574"/>
            <a:chExt cx="2692" cy="2916"/>
          </a:xfrm>
        </p:grpSpPr>
        <p:sp>
          <p:nvSpPr>
            <p:cNvPr id="6175" name="AutoShape 175"/>
            <p:cNvSpPr>
              <a:spLocks noChangeAspect="1" noChangeArrowheads="1" noTextEdit="1"/>
            </p:cNvSpPr>
            <p:nvPr/>
          </p:nvSpPr>
          <p:spPr bwMode="auto">
            <a:xfrm>
              <a:off x="286" y="580"/>
              <a:ext cx="2692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6" name="Rectangle 177"/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177" name="Line 178"/>
            <p:cNvSpPr>
              <a:spLocks noChangeShapeType="1"/>
            </p:cNvSpPr>
            <p:nvPr/>
          </p:nvSpPr>
          <p:spPr bwMode="auto">
            <a:xfrm flipV="1">
              <a:off x="557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8" name="Line 179"/>
            <p:cNvSpPr>
              <a:spLocks noChangeShapeType="1"/>
            </p:cNvSpPr>
            <p:nvPr/>
          </p:nvSpPr>
          <p:spPr bwMode="auto">
            <a:xfrm flipV="1">
              <a:off x="559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79" name="Line 180"/>
            <p:cNvSpPr>
              <a:spLocks noChangeShapeType="1"/>
            </p:cNvSpPr>
            <p:nvPr/>
          </p:nvSpPr>
          <p:spPr bwMode="auto">
            <a:xfrm flipV="1">
              <a:off x="82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0" name="Line 181"/>
            <p:cNvSpPr>
              <a:spLocks noChangeShapeType="1"/>
            </p:cNvSpPr>
            <p:nvPr/>
          </p:nvSpPr>
          <p:spPr bwMode="auto">
            <a:xfrm flipV="1">
              <a:off x="82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1" name="Line 182"/>
            <p:cNvSpPr>
              <a:spLocks noChangeShapeType="1"/>
            </p:cNvSpPr>
            <p:nvPr/>
          </p:nvSpPr>
          <p:spPr bwMode="auto">
            <a:xfrm flipV="1">
              <a:off x="1093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2" name="Line 183"/>
            <p:cNvSpPr>
              <a:spLocks noChangeShapeType="1"/>
            </p:cNvSpPr>
            <p:nvPr/>
          </p:nvSpPr>
          <p:spPr bwMode="auto">
            <a:xfrm flipV="1">
              <a:off x="109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3" name="Line 184"/>
            <p:cNvSpPr>
              <a:spLocks noChangeShapeType="1"/>
            </p:cNvSpPr>
            <p:nvPr/>
          </p:nvSpPr>
          <p:spPr bwMode="auto">
            <a:xfrm flipV="1">
              <a:off x="1361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4" name="Line 185"/>
            <p:cNvSpPr>
              <a:spLocks noChangeShapeType="1"/>
            </p:cNvSpPr>
            <p:nvPr/>
          </p:nvSpPr>
          <p:spPr bwMode="auto">
            <a:xfrm flipV="1">
              <a:off x="1364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5" name="Line 186"/>
            <p:cNvSpPr>
              <a:spLocks noChangeShapeType="1"/>
            </p:cNvSpPr>
            <p:nvPr/>
          </p:nvSpPr>
          <p:spPr bwMode="auto">
            <a:xfrm flipV="1">
              <a:off x="189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6" name="Line 187"/>
            <p:cNvSpPr>
              <a:spLocks noChangeShapeType="1"/>
            </p:cNvSpPr>
            <p:nvPr/>
          </p:nvSpPr>
          <p:spPr bwMode="auto">
            <a:xfrm flipV="1">
              <a:off x="1900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7" name="Line 188"/>
            <p:cNvSpPr>
              <a:spLocks noChangeShapeType="1"/>
            </p:cNvSpPr>
            <p:nvPr/>
          </p:nvSpPr>
          <p:spPr bwMode="auto">
            <a:xfrm flipV="1">
              <a:off x="216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8" name="Line 189"/>
            <p:cNvSpPr>
              <a:spLocks noChangeShapeType="1"/>
            </p:cNvSpPr>
            <p:nvPr/>
          </p:nvSpPr>
          <p:spPr bwMode="auto">
            <a:xfrm flipV="1">
              <a:off x="216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89" name="Line 190"/>
            <p:cNvSpPr>
              <a:spLocks noChangeShapeType="1"/>
            </p:cNvSpPr>
            <p:nvPr/>
          </p:nvSpPr>
          <p:spPr bwMode="auto">
            <a:xfrm flipV="1">
              <a:off x="2434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0" name="Line 191"/>
            <p:cNvSpPr>
              <a:spLocks noChangeShapeType="1"/>
            </p:cNvSpPr>
            <p:nvPr/>
          </p:nvSpPr>
          <p:spPr bwMode="auto">
            <a:xfrm flipV="1">
              <a:off x="243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1" name="Line 192"/>
            <p:cNvSpPr>
              <a:spLocks noChangeShapeType="1"/>
            </p:cNvSpPr>
            <p:nvPr/>
          </p:nvSpPr>
          <p:spPr bwMode="auto">
            <a:xfrm flipV="1">
              <a:off x="2702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2" name="Line 193"/>
            <p:cNvSpPr>
              <a:spLocks noChangeShapeType="1"/>
            </p:cNvSpPr>
            <p:nvPr/>
          </p:nvSpPr>
          <p:spPr bwMode="auto">
            <a:xfrm flipV="1">
              <a:off x="270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3" name="Line 194"/>
            <p:cNvSpPr>
              <a:spLocks noChangeShapeType="1"/>
            </p:cNvSpPr>
            <p:nvPr/>
          </p:nvSpPr>
          <p:spPr bwMode="auto">
            <a:xfrm>
              <a:off x="291" y="315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4" name="Line 195"/>
            <p:cNvSpPr>
              <a:spLocks noChangeShapeType="1"/>
            </p:cNvSpPr>
            <p:nvPr/>
          </p:nvSpPr>
          <p:spPr bwMode="auto">
            <a:xfrm>
              <a:off x="291" y="316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5" name="Line 196"/>
            <p:cNvSpPr>
              <a:spLocks noChangeShapeType="1"/>
            </p:cNvSpPr>
            <p:nvPr/>
          </p:nvSpPr>
          <p:spPr bwMode="auto">
            <a:xfrm>
              <a:off x="291" y="283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6" name="Line 197"/>
            <p:cNvSpPr>
              <a:spLocks noChangeShapeType="1"/>
            </p:cNvSpPr>
            <p:nvPr/>
          </p:nvSpPr>
          <p:spPr bwMode="auto">
            <a:xfrm>
              <a:off x="291" y="283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7" name="Line 198"/>
            <p:cNvSpPr>
              <a:spLocks noChangeShapeType="1"/>
            </p:cNvSpPr>
            <p:nvPr/>
          </p:nvSpPr>
          <p:spPr bwMode="auto">
            <a:xfrm>
              <a:off x="291" y="218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8" name="Line 199"/>
            <p:cNvSpPr>
              <a:spLocks noChangeShapeType="1"/>
            </p:cNvSpPr>
            <p:nvPr/>
          </p:nvSpPr>
          <p:spPr bwMode="auto">
            <a:xfrm>
              <a:off x="291" y="219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99" name="Line 200"/>
            <p:cNvSpPr>
              <a:spLocks noChangeShapeType="1"/>
            </p:cNvSpPr>
            <p:nvPr/>
          </p:nvSpPr>
          <p:spPr bwMode="auto">
            <a:xfrm>
              <a:off x="291" y="187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0" name="Line 201"/>
            <p:cNvSpPr>
              <a:spLocks noChangeShapeType="1"/>
            </p:cNvSpPr>
            <p:nvPr/>
          </p:nvSpPr>
          <p:spPr bwMode="auto">
            <a:xfrm>
              <a:off x="291" y="187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1" name="Line 202"/>
            <p:cNvSpPr>
              <a:spLocks noChangeShapeType="1"/>
            </p:cNvSpPr>
            <p:nvPr/>
          </p:nvSpPr>
          <p:spPr bwMode="auto">
            <a:xfrm>
              <a:off x="291" y="154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2" name="Line 203"/>
            <p:cNvSpPr>
              <a:spLocks noChangeShapeType="1"/>
            </p:cNvSpPr>
            <p:nvPr/>
          </p:nvSpPr>
          <p:spPr bwMode="auto">
            <a:xfrm>
              <a:off x="291" y="1552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3" name="Line 204"/>
            <p:cNvSpPr>
              <a:spLocks noChangeShapeType="1"/>
            </p:cNvSpPr>
            <p:nvPr/>
          </p:nvSpPr>
          <p:spPr bwMode="auto">
            <a:xfrm>
              <a:off x="291" y="122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4" name="Line 205"/>
            <p:cNvSpPr>
              <a:spLocks noChangeShapeType="1"/>
            </p:cNvSpPr>
            <p:nvPr/>
          </p:nvSpPr>
          <p:spPr bwMode="auto">
            <a:xfrm>
              <a:off x="291" y="123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5" name="Line 206"/>
            <p:cNvSpPr>
              <a:spLocks noChangeShapeType="1"/>
            </p:cNvSpPr>
            <p:nvPr/>
          </p:nvSpPr>
          <p:spPr bwMode="auto">
            <a:xfrm>
              <a:off x="291" y="90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6" name="Line 207"/>
            <p:cNvSpPr>
              <a:spLocks noChangeShapeType="1"/>
            </p:cNvSpPr>
            <p:nvPr/>
          </p:nvSpPr>
          <p:spPr bwMode="auto">
            <a:xfrm>
              <a:off x="291" y="91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7" name="Line 208"/>
            <p:cNvSpPr>
              <a:spLocks noChangeShapeType="1"/>
            </p:cNvSpPr>
            <p:nvPr/>
          </p:nvSpPr>
          <p:spPr bwMode="auto">
            <a:xfrm>
              <a:off x="291" y="250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8" name="Line 209"/>
            <p:cNvSpPr>
              <a:spLocks noChangeShapeType="1"/>
            </p:cNvSpPr>
            <p:nvPr/>
          </p:nvSpPr>
          <p:spPr bwMode="auto">
            <a:xfrm>
              <a:off x="291" y="2512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09" name="Line 210"/>
            <p:cNvSpPr>
              <a:spLocks noChangeShapeType="1"/>
            </p:cNvSpPr>
            <p:nvPr/>
          </p:nvSpPr>
          <p:spPr bwMode="auto">
            <a:xfrm>
              <a:off x="291" y="251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0" name="Line 211"/>
            <p:cNvSpPr>
              <a:spLocks noChangeShapeType="1"/>
            </p:cNvSpPr>
            <p:nvPr/>
          </p:nvSpPr>
          <p:spPr bwMode="auto">
            <a:xfrm>
              <a:off x="291" y="252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1" name="Rectangle 212"/>
            <p:cNvSpPr>
              <a:spLocks noChangeArrowheads="1"/>
            </p:cNvSpPr>
            <p:nvPr/>
          </p:nvSpPr>
          <p:spPr bwMode="auto">
            <a:xfrm>
              <a:off x="2920" y="2326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6212" name="Freeform 213"/>
            <p:cNvSpPr>
              <a:spLocks/>
            </p:cNvSpPr>
            <p:nvPr/>
          </p:nvSpPr>
          <p:spPr bwMode="auto">
            <a:xfrm>
              <a:off x="2946" y="2464"/>
              <a:ext cx="24" cy="108"/>
            </a:xfrm>
            <a:custGeom>
              <a:avLst/>
              <a:gdLst>
                <a:gd name="T0" fmla="*/ 0 w 24"/>
                <a:gd name="T1" fmla="*/ 0 h 108"/>
                <a:gd name="T2" fmla="*/ 24 w 24"/>
                <a:gd name="T3" fmla="*/ 54 h 108"/>
                <a:gd name="T4" fmla="*/ 0 w 24"/>
                <a:gd name="T5" fmla="*/ 108 h 108"/>
                <a:gd name="T6" fmla="*/ 0 w 2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08"/>
                <a:gd name="T14" fmla="*/ 24 w 2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08">
                  <a:moveTo>
                    <a:pt x="0" y="0"/>
                  </a:moveTo>
                  <a:lnTo>
                    <a:pt x="2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13" name="Line 214"/>
            <p:cNvSpPr>
              <a:spLocks noChangeShapeType="1"/>
            </p:cNvSpPr>
            <p:nvPr/>
          </p:nvSpPr>
          <p:spPr bwMode="auto">
            <a:xfrm flipV="1">
              <a:off x="1627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4" name="Line 215"/>
            <p:cNvSpPr>
              <a:spLocks noChangeShapeType="1"/>
            </p:cNvSpPr>
            <p:nvPr/>
          </p:nvSpPr>
          <p:spPr bwMode="auto">
            <a:xfrm flipV="1">
              <a:off x="1629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5" name="Line 216"/>
            <p:cNvSpPr>
              <a:spLocks noChangeShapeType="1"/>
            </p:cNvSpPr>
            <p:nvPr/>
          </p:nvSpPr>
          <p:spPr bwMode="auto">
            <a:xfrm flipV="1">
              <a:off x="1632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6" name="Line 217"/>
            <p:cNvSpPr>
              <a:spLocks noChangeShapeType="1"/>
            </p:cNvSpPr>
            <p:nvPr/>
          </p:nvSpPr>
          <p:spPr bwMode="auto">
            <a:xfrm flipV="1">
              <a:off x="163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17" name="Rectangle 218"/>
            <p:cNvSpPr>
              <a:spLocks noChangeArrowheads="1"/>
            </p:cNvSpPr>
            <p:nvPr/>
          </p:nvSpPr>
          <p:spPr bwMode="auto">
            <a:xfrm>
              <a:off x="1664" y="574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218" name="Freeform 219"/>
            <p:cNvSpPr>
              <a:spLocks/>
            </p:cNvSpPr>
            <p:nvPr/>
          </p:nvSpPr>
          <p:spPr bwMode="auto">
            <a:xfrm>
              <a:off x="1608" y="592"/>
              <a:ext cx="48" cy="54"/>
            </a:xfrm>
            <a:custGeom>
              <a:avLst/>
              <a:gdLst>
                <a:gd name="T0" fmla="*/ 0 w 48"/>
                <a:gd name="T1" fmla="*/ 54 h 54"/>
                <a:gd name="T2" fmla="*/ 24 w 48"/>
                <a:gd name="T3" fmla="*/ 0 h 54"/>
                <a:gd name="T4" fmla="*/ 48 w 48"/>
                <a:gd name="T5" fmla="*/ 54 h 54"/>
                <a:gd name="T6" fmla="*/ 0 w 4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54"/>
                <a:gd name="T14" fmla="*/ 48 w 4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54">
                  <a:moveTo>
                    <a:pt x="0" y="54"/>
                  </a:moveTo>
                  <a:lnTo>
                    <a:pt x="24" y="0"/>
                  </a:lnTo>
                  <a:lnTo>
                    <a:pt x="4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19" name="Rectangle 220"/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20" name="Line 221"/>
            <p:cNvSpPr>
              <a:spLocks noChangeShapeType="1"/>
            </p:cNvSpPr>
            <p:nvPr/>
          </p:nvSpPr>
          <p:spPr bwMode="auto">
            <a:xfrm>
              <a:off x="559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1" name="Rectangle 222"/>
            <p:cNvSpPr>
              <a:spLocks noChangeArrowheads="1"/>
            </p:cNvSpPr>
            <p:nvPr/>
          </p:nvSpPr>
          <p:spPr bwMode="auto">
            <a:xfrm>
              <a:off x="533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222" name="Line 223"/>
            <p:cNvSpPr>
              <a:spLocks noChangeShapeType="1"/>
            </p:cNvSpPr>
            <p:nvPr/>
          </p:nvSpPr>
          <p:spPr bwMode="auto">
            <a:xfrm>
              <a:off x="828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3" name="Rectangle 224"/>
            <p:cNvSpPr>
              <a:spLocks noChangeArrowheads="1"/>
            </p:cNvSpPr>
            <p:nvPr/>
          </p:nvSpPr>
          <p:spPr bwMode="auto">
            <a:xfrm>
              <a:off x="801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224" name="Line 225"/>
            <p:cNvSpPr>
              <a:spLocks noChangeShapeType="1"/>
            </p:cNvSpPr>
            <p:nvPr/>
          </p:nvSpPr>
          <p:spPr bwMode="auto">
            <a:xfrm>
              <a:off x="1096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5" name="Rectangle 226"/>
            <p:cNvSpPr>
              <a:spLocks noChangeArrowheads="1"/>
            </p:cNvSpPr>
            <p:nvPr/>
          </p:nvSpPr>
          <p:spPr bwMode="auto">
            <a:xfrm>
              <a:off x="1069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26" name="Line 227"/>
            <p:cNvSpPr>
              <a:spLocks noChangeShapeType="1"/>
            </p:cNvSpPr>
            <p:nvPr/>
          </p:nvSpPr>
          <p:spPr bwMode="auto">
            <a:xfrm>
              <a:off x="1364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27" name="Rectangle 228"/>
            <p:cNvSpPr>
              <a:spLocks noChangeArrowheads="1"/>
            </p:cNvSpPr>
            <p:nvPr/>
          </p:nvSpPr>
          <p:spPr bwMode="auto">
            <a:xfrm>
              <a:off x="1338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6228" name="Rectangle 229"/>
            <p:cNvSpPr>
              <a:spLocks noChangeArrowheads="1"/>
            </p:cNvSpPr>
            <p:nvPr/>
          </p:nvSpPr>
          <p:spPr bwMode="auto">
            <a:xfrm>
              <a:off x="1643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6229" name="Line 230"/>
            <p:cNvSpPr>
              <a:spLocks noChangeShapeType="1"/>
            </p:cNvSpPr>
            <p:nvPr/>
          </p:nvSpPr>
          <p:spPr bwMode="auto">
            <a:xfrm>
              <a:off x="1900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0" name="Rectangle 231"/>
            <p:cNvSpPr>
              <a:spLocks noChangeArrowheads="1"/>
            </p:cNvSpPr>
            <p:nvPr/>
          </p:nvSpPr>
          <p:spPr bwMode="auto">
            <a:xfrm>
              <a:off x="1903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231" name="Line 232"/>
            <p:cNvSpPr>
              <a:spLocks noChangeShapeType="1"/>
            </p:cNvSpPr>
            <p:nvPr/>
          </p:nvSpPr>
          <p:spPr bwMode="auto">
            <a:xfrm>
              <a:off x="2168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2" name="Rectangle 233"/>
            <p:cNvSpPr>
              <a:spLocks noChangeArrowheads="1"/>
            </p:cNvSpPr>
            <p:nvPr/>
          </p:nvSpPr>
          <p:spPr bwMode="auto">
            <a:xfrm>
              <a:off x="2171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33" name="Line 234"/>
            <p:cNvSpPr>
              <a:spLocks noChangeShapeType="1"/>
            </p:cNvSpPr>
            <p:nvPr/>
          </p:nvSpPr>
          <p:spPr bwMode="auto">
            <a:xfrm>
              <a:off x="2436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4" name="Rectangle 235"/>
            <p:cNvSpPr>
              <a:spLocks noChangeArrowheads="1"/>
            </p:cNvSpPr>
            <p:nvPr/>
          </p:nvSpPr>
          <p:spPr bwMode="auto">
            <a:xfrm>
              <a:off x="2439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6235" name="Line 236"/>
            <p:cNvSpPr>
              <a:spLocks noChangeShapeType="1"/>
            </p:cNvSpPr>
            <p:nvPr/>
          </p:nvSpPr>
          <p:spPr bwMode="auto">
            <a:xfrm>
              <a:off x="2705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6" name="Rectangle 237"/>
            <p:cNvSpPr>
              <a:spLocks noChangeArrowheads="1"/>
            </p:cNvSpPr>
            <p:nvPr/>
          </p:nvSpPr>
          <p:spPr bwMode="auto">
            <a:xfrm>
              <a:off x="2707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37" name="Rectangle 238"/>
            <p:cNvSpPr>
              <a:spLocks noChangeArrowheads="1"/>
            </p:cNvSpPr>
            <p:nvPr/>
          </p:nvSpPr>
          <p:spPr bwMode="auto">
            <a:xfrm>
              <a:off x="1564" y="3100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238" name="Line 239"/>
            <p:cNvSpPr>
              <a:spLocks noChangeShapeType="1"/>
            </p:cNvSpPr>
            <p:nvPr/>
          </p:nvSpPr>
          <p:spPr bwMode="auto">
            <a:xfrm>
              <a:off x="1619" y="3160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39" name="Rectangle 240"/>
            <p:cNvSpPr>
              <a:spLocks noChangeArrowheads="1"/>
            </p:cNvSpPr>
            <p:nvPr/>
          </p:nvSpPr>
          <p:spPr bwMode="auto">
            <a:xfrm>
              <a:off x="1564" y="2776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6240" name="Line 241"/>
            <p:cNvSpPr>
              <a:spLocks noChangeShapeType="1"/>
            </p:cNvSpPr>
            <p:nvPr/>
          </p:nvSpPr>
          <p:spPr bwMode="auto">
            <a:xfrm>
              <a:off x="1619" y="2836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1" name="Rectangle 242"/>
            <p:cNvSpPr>
              <a:spLocks noChangeArrowheads="1"/>
            </p:cNvSpPr>
            <p:nvPr/>
          </p:nvSpPr>
          <p:spPr bwMode="auto">
            <a:xfrm>
              <a:off x="1590" y="213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6242" name="Line 243"/>
            <p:cNvSpPr>
              <a:spLocks noChangeShapeType="1"/>
            </p:cNvSpPr>
            <p:nvPr/>
          </p:nvSpPr>
          <p:spPr bwMode="auto">
            <a:xfrm>
              <a:off x="1619" y="2194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3" name="Rectangle 244"/>
            <p:cNvSpPr>
              <a:spLocks noChangeArrowheads="1"/>
            </p:cNvSpPr>
            <p:nvPr/>
          </p:nvSpPr>
          <p:spPr bwMode="auto">
            <a:xfrm>
              <a:off x="1590" y="1816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6244" name="Line 245"/>
            <p:cNvSpPr>
              <a:spLocks noChangeShapeType="1"/>
            </p:cNvSpPr>
            <p:nvPr/>
          </p:nvSpPr>
          <p:spPr bwMode="auto">
            <a:xfrm>
              <a:off x="1619" y="1876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5" name="Rectangle 246"/>
            <p:cNvSpPr>
              <a:spLocks noChangeArrowheads="1"/>
            </p:cNvSpPr>
            <p:nvPr/>
          </p:nvSpPr>
          <p:spPr bwMode="auto">
            <a:xfrm>
              <a:off x="1590" y="1492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6246" name="Line 247"/>
            <p:cNvSpPr>
              <a:spLocks noChangeShapeType="1"/>
            </p:cNvSpPr>
            <p:nvPr/>
          </p:nvSpPr>
          <p:spPr bwMode="auto">
            <a:xfrm>
              <a:off x="1619" y="1552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7" name="Rectangle 248"/>
            <p:cNvSpPr>
              <a:spLocks noChangeArrowheads="1"/>
            </p:cNvSpPr>
            <p:nvPr/>
          </p:nvSpPr>
          <p:spPr bwMode="auto">
            <a:xfrm>
              <a:off x="1590" y="117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6248" name="Line 249"/>
            <p:cNvSpPr>
              <a:spLocks noChangeShapeType="1"/>
            </p:cNvSpPr>
            <p:nvPr/>
          </p:nvSpPr>
          <p:spPr bwMode="auto">
            <a:xfrm>
              <a:off x="1619" y="1234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49" name="Rectangle 250"/>
            <p:cNvSpPr>
              <a:spLocks noChangeArrowheads="1"/>
            </p:cNvSpPr>
            <p:nvPr/>
          </p:nvSpPr>
          <p:spPr bwMode="auto">
            <a:xfrm>
              <a:off x="1590" y="850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6250" name="Line 251"/>
            <p:cNvSpPr>
              <a:spLocks noChangeShapeType="1"/>
            </p:cNvSpPr>
            <p:nvPr/>
          </p:nvSpPr>
          <p:spPr bwMode="auto">
            <a:xfrm>
              <a:off x="1619" y="910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51" name="Rectangle 252"/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654068"/>
              </p:ext>
            </p:extLst>
          </p:nvPr>
        </p:nvGraphicFramePr>
        <p:xfrm>
          <a:off x="1088708" y="1273811"/>
          <a:ext cx="26860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291973" progId="Equation.DSMT4">
                  <p:embed/>
                </p:oleObj>
              </mc:Choice>
              <mc:Fallback>
                <p:oleObj name="Equation" r:id="rId4" imgW="1459866" imgH="291973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708" y="1273811"/>
                        <a:ext cx="268605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Oval 82"/>
          <p:cNvSpPr/>
          <p:nvPr/>
        </p:nvSpPr>
        <p:spPr>
          <a:xfrm>
            <a:off x="2593391" y="3049755"/>
            <a:ext cx="17272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85" name="Straight Connector 84"/>
          <p:cNvCxnSpPr/>
          <p:nvPr/>
        </p:nvCxnSpPr>
        <p:spPr>
          <a:xfrm rot="5400000">
            <a:off x="2236997" y="4188786"/>
            <a:ext cx="4165600" cy="1588"/>
          </a:xfrm>
          <a:prstGeom prst="line">
            <a:avLst/>
          </a:prstGeom>
          <a:ln w="412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17735" y="4211012"/>
            <a:ext cx="4165600" cy="1587"/>
          </a:xfrm>
          <a:prstGeom prst="line">
            <a:avLst/>
          </a:prstGeom>
          <a:ln w="41275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7" name="TextBox 86"/>
          <p:cNvSpPr txBox="1">
            <a:spLocks noChangeArrowheads="1"/>
          </p:cNvSpPr>
          <p:nvPr/>
        </p:nvSpPr>
        <p:spPr bwMode="auto">
          <a:xfrm>
            <a:off x="5798565" y="1689234"/>
            <a:ext cx="100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Center: 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527269"/>
              </p:ext>
            </p:extLst>
          </p:nvPr>
        </p:nvGraphicFramePr>
        <p:xfrm>
          <a:off x="6763765" y="1646371"/>
          <a:ext cx="6254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253890" progId="Equation.DSMT4">
                  <p:embed/>
                </p:oleObj>
              </mc:Choice>
              <mc:Fallback>
                <p:oleObj name="Equation" r:id="rId6" imgW="368140" imgH="25389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765" y="1646371"/>
                        <a:ext cx="6254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Oval 88"/>
          <p:cNvSpPr/>
          <p:nvPr/>
        </p:nvSpPr>
        <p:spPr>
          <a:xfrm>
            <a:off x="3420479" y="3905417"/>
            <a:ext cx="87313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1" name="Straight Arrow Connector 90"/>
          <p:cNvCxnSpPr>
            <a:stCxn id="89" idx="0"/>
            <a:endCxn id="83" idx="6"/>
          </p:cNvCxnSpPr>
          <p:nvPr/>
        </p:nvCxnSpPr>
        <p:spPr>
          <a:xfrm rot="16200000" flipH="1">
            <a:off x="3891966" y="3535530"/>
            <a:ext cx="0" cy="85725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572721"/>
              </p:ext>
            </p:extLst>
          </p:nvPr>
        </p:nvGraphicFramePr>
        <p:xfrm>
          <a:off x="5791201" y="2750144"/>
          <a:ext cx="130651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336" imgH="190417" progId="Equation.DSMT4">
                  <p:embed/>
                </p:oleObj>
              </mc:Choice>
              <mc:Fallback>
                <p:oleObj name="Equation" r:id="rId8" imgW="609336" imgH="190417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2750144"/>
                        <a:ext cx="1306513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TextBox 86"/>
          <p:cNvSpPr txBox="1">
            <a:spLocks noChangeArrowheads="1"/>
          </p:cNvSpPr>
          <p:nvPr/>
        </p:nvSpPr>
        <p:spPr bwMode="auto">
          <a:xfrm>
            <a:off x="8318347" y="1679633"/>
            <a:ext cx="103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Radius: </a:t>
            </a:r>
          </a:p>
        </p:txBody>
      </p:sp>
      <p:graphicFrame>
        <p:nvGraphicFramePr>
          <p:cNvPr id="614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312286"/>
              </p:ext>
            </p:extLst>
          </p:nvPr>
        </p:nvGraphicFramePr>
        <p:xfrm>
          <a:off x="9351810" y="1725670"/>
          <a:ext cx="43180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780" imgH="164957" progId="Equation.DSMT4">
                  <p:embed/>
                </p:oleObj>
              </mc:Choice>
              <mc:Fallback>
                <p:oleObj name="Equation" r:id="rId10" imgW="253780" imgH="164957" progId="Equation.DSMT4">
                  <p:embed/>
                  <p:pic>
                    <p:nvPicPr>
                      <p:cNvPr id="614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1810" y="1725670"/>
                        <a:ext cx="431800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1" name="TextBox 86"/>
          <p:cNvSpPr txBox="1">
            <a:spLocks noChangeArrowheads="1"/>
          </p:cNvSpPr>
          <p:nvPr/>
        </p:nvSpPr>
        <p:spPr bwMode="auto">
          <a:xfrm>
            <a:off x="5805488" y="2402480"/>
            <a:ext cx="193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Vertical Tangents</a:t>
            </a:r>
          </a:p>
        </p:txBody>
      </p:sp>
      <p:graphicFrame>
        <p:nvGraphicFramePr>
          <p:cNvPr id="61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37245"/>
              </p:ext>
            </p:extLst>
          </p:nvPr>
        </p:nvGraphicFramePr>
        <p:xfrm>
          <a:off x="5788025" y="3267668"/>
          <a:ext cx="12525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693" imgH="177646" progId="Equation.DSMT4">
                  <p:embed/>
                </p:oleObj>
              </mc:Choice>
              <mc:Fallback>
                <p:oleObj name="Equation" r:id="rId12" imgW="583693" imgH="177646" progId="Equation.DSMT4">
                  <p:embed/>
                  <p:pic>
                    <p:nvPicPr>
                      <p:cNvPr id="61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025" y="3267668"/>
                        <a:ext cx="12525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550710"/>
              </p:ext>
            </p:extLst>
          </p:nvPr>
        </p:nvGraphicFramePr>
        <p:xfrm>
          <a:off x="5803900" y="3761381"/>
          <a:ext cx="869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48" imgH="203024" progId="Equation.DSMT4">
                  <p:embed/>
                </p:oleObj>
              </mc:Choice>
              <mc:Fallback>
                <p:oleObj name="Equation" r:id="rId14" imgW="406048" imgH="203024" progId="Equation.DSMT4">
                  <p:embed/>
                  <p:pic>
                    <p:nvPicPr>
                      <p:cNvPr id="61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3900" y="3761381"/>
                        <a:ext cx="8699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15684"/>
              </p:ext>
            </p:extLst>
          </p:nvPr>
        </p:nvGraphicFramePr>
        <p:xfrm>
          <a:off x="6677025" y="3758205"/>
          <a:ext cx="9794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57002" imgH="177723" progId="Equation.DSMT4">
                  <p:embed/>
                </p:oleObj>
              </mc:Choice>
              <mc:Fallback>
                <p:oleObj name="Equation" r:id="rId16" imgW="457002" imgH="177723" progId="Equation.DSMT4">
                  <p:embed/>
                  <p:pic>
                    <p:nvPicPr>
                      <p:cNvPr id="61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025" y="3758205"/>
                        <a:ext cx="9794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78548"/>
              </p:ext>
            </p:extLst>
          </p:nvPr>
        </p:nvGraphicFramePr>
        <p:xfrm>
          <a:off x="3939591" y="5872331"/>
          <a:ext cx="8699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048" imgH="203024" progId="Equation.DSMT4">
                  <p:embed/>
                </p:oleObj>
              </mc:Choice>
              <mc:Fallback>
                <p:oleObj name="Equation" r:id="rId18" imgW="406048" imgH="203024" progId="Equation.DSMT4">
                  <p:embed/>
                  <p:pic>
                    <p:nvPicPr>
                      <p:cNvPr id="61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591" y="5872331"/>
                        <a:ext cx="869950" cy="434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417419"/>
              </p:ext>
            </p:extLst>
          </p:nvPr>
        </p:nvGraphicFramePr>
        <p:xfrm>
          <a:off x="2171117" y="5885030"/>
          <a:ext cx="9794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57002" imgH="177723" progId="Equation.DSMT4">
                  <p:embed/>
                </p:oleObj>
              </mc:Choice>
              <mc:Fallback>
                <p:oleObj name="Equation" r:id="rId19" imgW="457002" imgH="177723" progId="Equation.DSMT4">
                  <p:embed/>
                  <p:pic>
                    <p:nvPicPr>
                      <p:cNvPr id="61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117" y="5885030"/>
                        <a:ext cx="979487" cy="381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89018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Connector 98"/>
          <p:cNvCxnSpPr/>
          <p:nvPr/>
        </p:nvCxnSpPr>
        <p:spPr>
          <a:xfrm>
            <a:off x="866191" y="3049756"/>
            <a:ext cx="4368800" cy="1587"/>
          </a:xfrm>
          <a:prstGeom prst="line">
            <a:avLst/>
          </a:prstGeom>
          <a:ln w="412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866191" y="4864267"/>
            <a:ext cx="4310062" cy="14288"/>
          </a:xfrm>
          <a:prstGeom prst="line">
            <a:avLst/>
          </a:prstGeom>
          <a:ln w="41275">
            <a:solidFill>
              <a:srgbClr val="0070C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923916"/>
              </p:ext>
            </p:extLst>
          </p:nvPr>
        </p:nvGraphicFramePr>
        <p:xfrm>
          <a:off x="5868509" y="4873702"/>
          <a:ext cx="13350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22030" imgH="215806" progId="Equation.DSMT4">
                  <p:embed/>
                </p:oleObj>
              </mc:Choice>
              <mc:Fallback>
                <p:oleObj name="Equation" r:id="rId20" imgW="622030" imgH="215806" progId="Equation.DSMT4">
                  <p:embed/>
                  <p:pic>
                    <p:nvPicPr>
                      <p:cNvPr id="61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509" y="4873702"/>
                        <a:ext cx="1335088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" name="TextBox 86"/>
          <p:cNvSpPr txBox="1">
            <a:spLocks noChangeArrowheads="1"/>
          </p:cNvSpPr>
          <p:nvPr/>
        </p:nvSpPr>
        <p:spPr bwMode="auto">
          <a:xfrm>
            <a:off x="5897085" y="4538740"/>
            <a:ext cx="2219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</a:rPr>
              <a:t>Horizontal Tangents</a:t>
            </a:r>
          </a:p>
        </p:txBody>
      </p:sp>
      <p:graphicFrame>
        <p:nvGraphicFramePr>
          <p:cNvPr id="6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66155"/>
              </p:ext>
            </p:extLst>
          </p:nvPr>
        </p:nvGraphicFramePr>
        <p:xfrm>
          <a:off x="5838348" y="5378527"/>
          <a:ext cx="13350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22030" imgH="203112" progId="Equation.DSMT4">
                  <p:embed/>
                </p:oleObj>
              </mc:Choice>
              <mc:Fallback>
                <p:oleObj name="Equation" r:id="rId22" imgW="622030" imgH="203112" progId="Equation.DSMT4">
                  <p:embed/>
                  <p:pic>
                    <p:nvPicPr>
                      <p:cNvPr id="61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348" y="5378527"/>
                        <a:ext cx="13350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69612"/>
              </p:ext>
            </p:extLst>
          </p:nvPr>
        </p:nvGraphicFramePr>
        <p:xfrm>
          <a:off x="5870098" y="5897640"/>
          <a:ext cx="9239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1613" imgH="203112" progId="Equation.DSMT4">
                  <p:embed/>
                </p:oleObj>
              </mc:Choice>
              <mc:Fallback>
                <p:oleObj name="Equation" r:id="rId24" imgW="431613" imgH="203112" progId="Equation.DSMT4">
                  <p:embed/>
                  <p:pic>
                    <p:nvPicPr>
                      <p:cNvPr id="61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098" y="5897640"/>
                        <a:ext cx="9239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481737"/>
              </p:ext>
            </p:extLst>
          </p:nvPr>
        </p:nvGraphicFramePr>
        <p:xfrm>
          <a:off x="6836885" y="5867477"/>
          <a:ext cx="842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529" imgH="203112" progId="Equation.DSMT4">
                  <p:embed/>
                </p:oleObj>
              </mc:Choice>
              <mc:Fallback>
                <p:oleObj name="Equation" r:id="rId26" imgW="393529" imgH="203112" progId="Equation.DSMT4">
                  <p:embed/>
                  <p:pic>
                    <p:nvPicPr>
                      <p:cNvPr id="61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885" y="5867477"/>
                        <a:ext cx="84296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054995"/>
              </p:ext>
            </p:extLst>
          </p:nvPr>
        </p:nvGraphicFramePr>
        <p:xfrm>
          <a:off x="1207504" y="4943643"/>
          <a:ext cx="9239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31613" imgH="203112" progId="Equation.DSMT4">
                  <p:embed/>
                </p:oleObj>
              </mc:Choice>
              <mc:Fallback>
                <p:oleObj name="Equation" r:id="rId28" imgW="431613" imgH="203112" progId="Equation.DSMT4">
                  <p:embed/>
                  <p:pic>
                    <p:nvPicPr>
                      <p:cNvPr id="61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504" y="4943643"/>
                        <a:ext cx="923925" cy="434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49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43059"/>
              </p:ext>
            </p:extLst>
          </p:nvPr>
        </p:nvGraphicFramePr>
        <p:xfrm>
          <a:off x="1244016" y="3070393"/>
          <a:ext cx="8429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93529" imgH="203112" progId="Equation.DSMT4">
                  <p:embed/>
                </p:oleObj>
              </mc:Choice>
              <mc:Fallback>
                <p:oleObj name="Equation" r:id="rId29" imgW="393529" imgH="203112" progId="Equation.DSMT4">
                  <p:embed/>
                  <p:pic>
                    <p:nvPicPr>
                      <p:cNvPr id="61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016" y="3070393"/>
                        <a:ext cx="842962" cy="4349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94901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167" grpId="0"/>
      <p:bldP spid="89" grpId="0" animBg="1"/>
      <p:bldP spid="6170" grpId="0"/>
      <p:bldP spid="6171" grpId="0"/>
      <p:bldP spid="6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1E8484-4F08-34F1-FFD5-944BBF64842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97872" y="221672"/>
                <a:ext cx="11395364" cy="22098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Given the equation of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baseline="30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and the linear equation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+1,  </m:t>
                    </m:r>
                  </m:oMath>
                </a14:m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dirty="0"/>
                  <a:t>Indicate the number of intersection points</a:t>
                </a:r>
                <a:br>
                  <a:rPr lang="en-CA" dirty="0"/>
                </a:br>
                <a:r>
                  <a:rPr lang="en-CA" dirty="0"/>
                  <a:t>b) Find the points of intersection</a:t>
                </a:r>
              </a:p>
              <a:p>
                <a:pPr marL="0" indent="0">
                  <a:buNone/>
                </a:pPr>
                <a:r>
                  <a:rPr lang="en-CA" dirty="0"/>
                  <a:t>c) Graph the circle and the line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1E8484-4F08-34F1-FFD5-944BBF6484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97872" y="221672"/>
                <a:ext cx="11395364" cy="2209801"/>
              </a:xfrm>
              <a:blipFill>
                <a:blip r:embed="rId4"/>
                <a:stretch>
                  <a:fillRect l="-856" t="-22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E97EF3-FC60-2B59-3797-9E93DB830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51" y="2289175"/>
            <a:ext cx="9829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To find the number of intersection points, substitute one equation into the other: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13D996B-479D-BCB2-F500-AC004F186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955392"/>
              </p:ext>
            </p:extLst>
          </p:nvPr>
        </p:nvGraphicFramePr>
        <p:xfrm>
          <a:off x="494867" y="2732954"/>
          <a:ext cx="26193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25400" imgH="241200" progId="Equation.DSMT4">
                  <p:embed/>
                </p:oleObj>
              </mc:Choice>
              <mc:Fallback>
                <p:oleObj name="Equation" r:id="rId5" imgW="1625400" imgH="2412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B13D996B-479D-BCB2-F500-AC004F1867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67" y="2732954"/>
                        <a:ext cx="26193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48635C8-9D83-B4AB-8DC5-73990B1FE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70815"/>
              </p:ext>
            </p:extLst>
          </p:nvPr>
        </p:nvGraphicFramePr>
        <p:xfrm>
          <a:off x="494146" y="3121891"/>
          <a:ext cx="36623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73040" imgH="291960" progId="Equation.DSMT4">
                  <p:embed/>
                </p:oleObj>
              </mc:Choice>
              <mc:Fallback>
                <p:oleObj name="Equation" r:id="rId7" imgW="2273040" imgH="29196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F48635C8-9D83-B4AB-8DC5-73990B1FE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46" y="3121891"/>
                        <a:ext cx="36623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B700BD61-6159-0870-6F05-9D7AD4F57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09586"/>
              </p:ext>
            </p:extLst>
          </p:nvPr>
        </p:nvGraphicFramePr>
        <p:xfrm>
          <a:off x="468745" y="3626715"/>
          <a:ext cx="39893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76440" imgH="304560" progId="Equation.DSMT4">
                  <p:embed/>
                </p:oleObj>
              </mc:Choice>
              <mc:Fallback>
                <p:oleObj name="Equation" r:id="rId9" imgW="2476440" imgH="30456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B700BD61-6159-0870-6F05-9D7AD4F570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45" y="3626715"/>
                        <a:ext cx="39893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3E89893B-0DB0-1C85-A71A-784B91141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54746"/>
              </p:ext>
            </p:extLst>
          </p:nvPr>
        </p:nvGraphicFramePr>
        <p:xfrm>
          <a:off x="481591" y="4155066"/>
          <a:ext cx="17589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215640" progId="Equation.DSMT4">
                  <p:embed/>
                </p:oleObj>
              </mc:Choice>
              <mc:Fallback>
                <p:oleObj name="Equation" r:id="rId11" imgW="1091880" imgH="21564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3E89893B-0DB0-1C85-A71A-784B911413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91" y="4155066"/>
                        <a:ext cx="175895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6395-C9CA-BA6B-3E46-742F2031D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05" y="2787940"/>
                <a:ext cx="550299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b="1" dirty="0">
                    <a:solidFill>
                      <a:srgbClr val="FF0000"/>
                    </a:solidFill>
                    <a:latin typeface="Century Schoolbook" pitchFamily="18" charset="0"/>
                  </a:rPr>
                  <a:t>If you only want the number of intersection points, use the discriminant: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CA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CA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CA" b="1" i="1" baseline="30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CA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CA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𝒂𝒄</m:t>
                    </m:r>
                  </m:oMath>
                </a14:m>
                <a:endParaRPr lang="en-CA" b="1" dirty="0">
                  <a:solidFill>
                    <a:srgbClr val="FF0000"/>
                  </a:solidFill>
                  <a:latin typeface="Century Schoolbook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536395-C9CA-BA6B-3E46-742F2031D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05" y="2787940"/>
                <a:ext cx="5502995" cy="646331"/>
              </a:xfrm>
              <a:prstGeom prst="rect">
                <a:avLst/>
              </a:prstGeom>
              <a:blipFill>
                <a:blip r:embed="rId13"/>
                <a:stretch>
                  <a:fillRect l="-886" t="-4717" b="-14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55D3A7A2-3A7D-D153-223D-EE4543D4B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718007"/>
              </p:ext>
            </p:extLst>
          </p:nvPr>
        </p:nvGraphicFramePr>
        <p:xfrm>
          <a:off x="5433291" y="3406633"/>
          <a:ext cx="28003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39880" imgH="291960" progId="Equation.DSMT4">
                  <p:embed/>
                </p:oleObj>
              </mc:Choice>
              <mc:Fallback>
                <p:oleObj name="Equation" r:id="rId14" imgW="1739880" imgH="29196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55D3A7A2-3A7D-D153-223D-EE4543D4B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291" y="3406633"/>
                        <a:ext cx="2800350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A5EF551-D9DC-EA34-8C06-E43AE598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769" y="3854740"/>
            <a:ext cx="5502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We have two points of intersection!!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F2C789E-133C-8C0C-3688-E81867CCA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39905"/>
              </p:ext>
            </p:extLst>
          </p:nvPr>
        </p:nvGraphicFramePr>
        <p:xfrm>
          <a:off x="582324" y="4570124"/>
          <a:ext cx="147320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400" imgH="215640" progId="Equation.DSMT4">
                  <p:embed/>
                </p:oleObj>
              </mc:Choice>
              <mc:Fallback>
                <p:oleObj name="Equation" r:id="rId16" imgW="914400" imgH="21564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F2C789E-133C-8C0C-3688-E81867CCA2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24" y="4570124"/>
                        <a:ext cx="1473200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5AC43313-81E3-9C54-B93D-DA2E25672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0354"/>
              </p:ext>
            </p:extLst>
          </p:nvPr>
        </p:nvGraphicFramePr>
        <p:xfrm>
          <a:off x="361661" y="4975369"/>
          <a:ext cx="1879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68200" imgH="253800" progId="Equation.DSMT4">
                  <p:embed/>
                </p:oleObj>
              </mc:Choice>
              <mc:Fallback>
                <p:oleObj name="Equation" r:id="rId18" imgW="1168200" imgH="2538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5AC43313-81E3-9C54-B93D-DA2E25672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61" y="4975369"/>
                        <a:ext cx="18796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31051BC4-ADFD-D35E-2366-B8212BB44D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202500"/>
              </p:ext>
            </p:extLst>
          </p:nvPr>
        </p:nvGraphicFramePr>
        <p:xfrm>
          <a:off x="332654" y="5532005"/>
          <a:ext cx="189865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80800" imgH="177480" progId="Equation.DSMT4">
                  <p:embed/>
                </p:oleObj>
              </mc:Choice>
              <mc:Fallback>
                <p:oleObj name="Equation" r:id="rId20" imgW="1180800" imgH="17748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31051BC4-ADFD-D35E-2366-B8212BB44D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54" y="5532005"/>
                        <a:ext cx="1898650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>
            <a:extLst>
              <a:ext uri="{FF2B5EF4-FFF2-40B4-BE49-F238E27FC236}">
                <a16:creationId xmlns:a16="http://schemas.microsoft.com/office/drawing/2014/main" id="{011EC458-49A6-C131-1447-429889E49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23786"/>
              </p:ext>
            </p:extLst>
          </p:nvPr>
        </p:nvGraphicFramePr>
        <p:xfrm>
          <a:off x="3194050" y="4407189"/>
          <a:ext cx="24098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498320" imgH="215640" progId="Equation.DSMT4">
                  <p:embed/>
                </p:oleObj>
              </mc:Choice>
              <mc:Fallback>
                <p:oleObj name="Equation" r:id="rId22" imgW="1498320" imgH="215640" progId="Equation.DSMT4">
                  <p:embed/>
                  <p:pic>
                    <p:nvPicPr>
                      <p:cNvPr id="15" name="Object 3">
                        <a:extLst>
                          <a:ext uri="{FF2B5EF4-FFF2-40B4-BE49-F238E27FC236}">
                            <a16:creationId xmlns:a16="http://schemas.microsoft.com/office/drawing/2014/main" id="{011EC458-49A6-C131-1447-429889E49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407189"/>
                        <a:ext cx="2409825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C56366DD-7EF9-9A0B-404E-CF59166FA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31926"/>
              </p:ext>
            </p:extLst>
          </p:nvPr>
        </p:nvGraphicFramePr>
        <p:xfrm>
          <a:off x="6124431" y="4368079"/>
          <a:ext cx="857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3160" imgH="253800" progId="Equation.DSMT4">
                  <p:embed/>
                </p:oleObj>
              </mc:Choice>
              <mc:Fallback>
                <p:oleObj name="Equation" r:id="rId24" imgW="533160" imgH="253800" progId="Equation.DSMT4">
                  <p:embed/>
                  <p:pic>
                    <p:nvPicPr>
                      <p:cNvPr id="16" name="Object 3">
                        <a:extLst>
                          <a:ext uri="{FF2B5EF4-FFF2-40B4-BE49-F238E27FC236}">
                            <a16:creationId xmlns:a16="http://schemas.microsoft.com/office/drawing/2014/main" id="{C56366DD-7EF9-9A0B-404E-CF59166FA1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431" y="4368079"/>
                        <a:ext cx="8572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>
            <a:extLst>
              <a:ext uri="{FF2B5EF4-FFF2-40B4-BE49-F238E27FC236}">
                <a16:creationId xmlns:a16="http://schemas.microsoft.com/office/drawing/2014/main" id="{5BB6C70C-7D24-4D2C-16BA-233E0A2BB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87739"/>
              </p:ext>
            </p:extLst>
          </p:nvPr>
        </p:nvGraphicFramePr>
        <p:xfrm>
          <a:off x="3179905" y="4884881"/>
          <a:ext cx="267493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63560" imgH="215640" progId="Equation.DSMT4">
                  <p:embed/>
                </p:oleObj>
              </mc:Choice>
              <mc:Fallback>
                <p:oleObj name="Equation" r:id="rId26" imgW="1663560" imgH="215640" progId="Equation.DSMT4">
                  <p:embed/>
                  <p:pic>
                    <p:nvPicPr>
                      <p:cNvPr id="17" name="Object 3">
                        <a:extLst>
                          <a:ext uri="{FF2B5EF4-FFF2-40B4-BE49-F238E27FC236}">
                            <a16:creationId xmlns:a16="http://schemas.microsoft.com/office/drawing/2014/main" id="{5BB6C70C-7D24-4D2C-16BA-233E0A2BB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905" y="4884881"/>
                        <a:ext cx="2674938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97A528FA-46BE-61C6-1062-C896059BA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191401"/>
              </p:ext>
            </p:extLst>
          </p:nvPr>
        </p:nvGraphicFramePr>
        <p:xfrm>
          <a:off x="6050972" y="4852266"/>
          <a:ext cx="1020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34680" imgH="253800" progId="Equation.DSMT4">
                  <p:embed/>
                </p:oleObj>
              </mc:Choice>
              <mc:Fallback>
                <p:oleObj name="Equation" r:id="rId28" imgW="634680" imgH="253800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97A528FA-46BE-61C6-1062-C896059BA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0972" y="4852266"/>
                        <a:ext cx="10207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7577F00-2A9C-E59F-12BE-DBBCC80CC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05" y="5461868"/>
            <a:ext cx="72001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The two points of intersection are (2,3) and (-1, 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4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C2908E-D179-69B7-C18B-4F0BD38BA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41" y="307978"/>
            <a:ext cx="7200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Complete the square and convert the circle equation to standard form to make it easier to graph: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FB62F2C-BA57-8FCF-FFFC-138DCDE31E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42372"/>
              </p:ext>
            </p:extLst>
          </p:nvPr>
        </p:nvGraphicFramePr>
        <p:xfrm>
          <a:off x="487940" y="1091189"/>
          <a:ext cx="3215173" cy="48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41200" progId="Equation.DSMT4">
                  <p:embed/>
                </p:oleObj>
              </mc:Choice>
              <mc:Fallback>
                <p:oleObj name="Equation" r:id="rId4" imgW="1625400" imgH="2412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EFB62F2C-BA57-8FCF-FFFC-138DCDE31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40" y="1091189"/>
                        <a:ext cx="3215173" cy="481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69BA715-BA59-F374-4C78-86B534195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445138"/>
              </p:ext>
            </p:extLst>
          </p:nvPr>
        </p:nvGraphicFramePr>
        <p:xfrm>
          <a:off x="265257" y="1643640"/>
          <a:ext cx="37179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304560" progId="Equation.DSMT4">
                  <p:embed/>
                </p:oleObj>
              </mc:Choice>
              <mc:Fallback>
                <p:oleObj name="Equation" r:id="rId6" imgW="1879560" imgH="304560" progId="Equation.DSMT4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D69BA715-BA59-F374-4C78-86B534195E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57" y="1643640"/>
                        <a:ext cx="371792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A66C410-6513-DC3F-CFBA-A2F54DB0E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538725"/>
              </p:ext>
            </p:extLst>
          </p:nvPr>
        </p:nvGraphicFramePr>
        <p:xfrm>
          <a:off x="281998" y="2279217"/>
          <a:ext cx="4913457" cy="554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30240" imgH="304560" progId="Equation.DSMT4">
                  <p:embed/>
                </p:oleObj>
              </mc:Choice>
              <mc:Fallback>
                <p:oleObj name="Equation" r:id="rId8" imgW="2730240" imgH="30456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0A66C410-6513-DC3F-CFBA-A2F54DB0E7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98" y="2279217"/>
                        <a:ext cx="4913457" cy="5544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1BF9E63B-851C-C35E-5CFA-270CE7527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509400"/>
              </p:ext>
            </p:extLst>
          </p:nvPr>
        </p:nvGraphicFramePr>
        <p:xfrm>
          <a:off x="303790" y="2831523"/>
          <a:ext cx="49149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240" imgH="304560" progId="Equation.DSMT4">
                  <p:embed/>
                </p:oleObj>
              </mc:Choice>
              <mc:Fallback>
                <p:oleObj name="Equation" r:id="rId10" imgW="2730240" imgH="30456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1BF9E63B-851C-C35E-5CFA-270CE7527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790" y="2831523"/>
                        <a:ext cx="4914900" cy="554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24BED639-8A4A-C711-96E1-E010C1AD8F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909542"/>
              </p:ext>
            </p:extLst>
          </p:nvPr>
        </p:nvGraphicFramePr>
        <p:xfrm>
          <a:off x="393411" y="3437227"/>
          <a:ext cx="30178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76160" imgH="291960" progId="Equation.DSMT4">
                  <p:embed/>
                </p:oleObj>
              </mc:Choice>
              <mc:Fallback>
                <p:oleObj name="Equation" r:id="rId12" imgW="1676160" imgH="29196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24BED639-8A4A-C711-96E1-E010C1AD8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11" y="3437227"/>
                        <a:ext cx="3017838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9EEE362D-86AB-54C1-EBFA-B1C73F8F2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500211"/>
              </p:ext>
            </p:extLst>
          </p:nvPr>
        </p:nvGraphicFramePr>
        <p:xfrm>
          <a:off x="467302" y="3953308"/>
          <a:ext cx="26050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560" imgH="291960" progId="Equation.DSMT4">
                  <p:embed/>
                </p:oleObj>
              </mc:Choice>
              <mc:Fallback>
                <p:oleObj name="Equation" r:id="rId14" imgW="1447560" imgH="29196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9EEE362D-86AB-54C1-EBFA-B1C73F8F2B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02" y="3953308"/>
                        <a:ext cx="2605088" cy="530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85F51106-860D-CB90-D9B0-796CFD288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50299"/>
              </p:ext>
            </p:extLst>
          </p:nvPr>
        </p:nvGraphicFramePr>
        <p:xfrm>
          <a:off x="428914" y="4628429"/>
          <a:ext cx="1692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253800" progId="Equation.DSMT4">
                  <p:embed/>
                </p:oleObj>
              </mc:Choice>
              <mc:Fallback>
                <p:oleObj name="Equation" r:id="rId16" imgW="939600" imgH="2538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85F51106-860D-CB90-D9B0-796CFD288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14" y="4628429"/>
                        <a:ext cx="1692275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BC456779-FC7E-696E-5259-B1204AC31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08531"/>
              </p:ext>
            </p:extLst>
          </p:nvPr>
        </p:nvGraphicFramePr>
        <p:xfrm>
          <a:off x="423429" y="5132388"/>
          <a:ext cx="134937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190440" progId="Equation.DSMT4">
                  <p:embed/>
                </p:oleObj>
              </mc:Choice>
              <mc:Fallback>
                <p:oleObj name="Equation" r:id="rId18" imgW="749160" imgH="19044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BC456779-FC7E-696E-5259-B1204AC31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29" y="5132388"/>
                        <a:ext cx="1349375" cy="344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5D849D68-C08D-EA55-367F-4B84CA29F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08462"/>
              </p:ext>
            </p:extLst>
          </p:nvPr>
        </p:nvGraphicFramePr>
        <p:xfrm>
          <a:off x="443634" y="5661603"/>
          <a:ext cx="109696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96880" imgH="203040" progId="Equation.DSMT4">
                  <p:embed/>
                </p:oleObj>
              </mc:Choice>
              <mc:Fallback>
                <p:oleObj name="Equation" r:id="rId20" imgW="596880" imgH="2030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5D849D68-C08D-EA55-367F-4B84CA29F8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34" y="5661603"/>
                        <a:ext cx="1096963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97184D15-C11A-73F9-C177-64F159DE4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5269"/>
              </p:ext>
            </p:extLst>
          </p:nvPr>
        </p:nvGraphicFramePr>
        <p:xfrm>
          <a:off x="414771" y="6134822"/>
          <a:ext cx="18907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28520" imgH="215640" progId="Equation.DSMT4">
                  <p:embed/>
                </p:oleObj>
              </mc:Choice>
              <mc:Fallback>
                <p:oleObj name="Equation" r:id="rId22" imgW="1028520" imgH="21564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97184D15-C11A-73F9-C177-64F159DE4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71" y="6134822"/>
                        <a:ext cx="1890713" cy="396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76">
            <a:extLst>
              <a:ext uri="{FF2B5EF4-FFF2-40B4-BE49-F238E27FC236}">
                <a16:creationId xmlns:a16="http://schemas.microsoft.com/office/drawing/2014/main" id="{6021B6BC-D56A-E8CE-D197-463CE3AAC5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63769" y="1182224"/>
            <a:ext cx="4319587" cy="4153508"/>
            <a:chOff x="286" y="574"/>
            <a:chExt cx="2692" cy="2916"/>
          </a:xfrm>
        </p:grpSpPr>
        <p:sp>
          <p:nvSpPr>
            <p:cNvPr id="18" name="AutoShape 175">
              <a:extLst>
                <a:ext uri="{FF2B5EF4-FFF2-40B4-BE49-F238E27FC236}">
                  <a16:creationId xmlns:a16="http://schemas.microsoft.com/office/drawing/2014/main" id="{5A567CE0-A2E0-33EE-C784-C6C5E16DC3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6" y="580"/>
              <a:ext cx="2692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Rectangle 177">
              <a:extLst>
                <a:ext uri="{FF2B5EF4-FFF2-40B4-BE49-F238E27FC236}">
                  <a16:creationId xmlns:a16="http://schemas.microsoft.com/office/drawing/2014/main" id="{9CF6092F-043B-33D0-1B7E-667A2129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20" name="Line 178">
              <a:extLst>
                <a:ext uri="{FF2B5EF4-FFF2-40B4-BE49-F238E27FC236}">
                  <a16:creationId xmlns:a16="http://schemas.microsoft.com/office/drawing/2014/main" id="{9F66DD96-27BF-F7BF-188A-A0E5C4598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79">
              <a:extLst>
                <a:ext uri="{FF2B5EF4-FFF2-40B4-BE49-F238E27FC236}">
                  <a16:creationId xmlns:a16="http://schemas.microsoft.com/office/drawing/2014/main" id="{A60679AE-8A85-DEA5-75F3-3FCB3FF8F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80">
              <a:extLst>
                <a:ext uri="{FF2B5EF4-FFF2-40B4-BE49-F238E27FC236}">
                  <a16:creationId xmlns:a16="http://schemas.microsoft.com/office/drawing/2014/main" id="{B86169F2-26DA-E746-C7AF-B7515A2083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81">
              <a:extLst>
                <a:ext uri="{FF2B5EF4-FFF2-40B4-BE49-F238E27FC236}">
                  <a16:creationId xmlns:a16="http://schemas.microsoft.com/office/drawing/2014/main" id="{429E6CC5-B668-7E3B-C495-5552AA259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82">
              <a:extLst>
                <a:ext uri="{FF2B5EF4-FFF2-40B4-BE49-F238E27FC236}">
                  <a16:creationId xmlns:a16="http://schemas.microsoft.com/office/drawing/2014/main" id="{3753A5F8-A236-F505-4D39-1CCBBA87E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3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83">
              <a:extLst>
                <a:ext uri="{FF2B5EF4-FFF2-40B4-BE49-F238E27FC236}">
                  <a16:creationId xmlns:a16="http://schemas.microsoft.com/office/drawing/2014/main" id="{97CB8C4D-EDC2-7A4C-C2A0-C78151D1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84">
              <a:extLst>
                <a:ext uri="{FF2B5EF4-FFF2-40B4-BE49-F238E27FC236}">
                  <a16:creationId xmlns:a16="http://schemas.microsoft.com/office/drawing/2014/main" id="{2B9D22D6-C2F4-03A0-7ADE-5A44DB0D4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1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85">
              <a:extLst>
                <a:ext uri="{FF2B5EF4-FFF2-40B4-BE49-F238E27FC236}">
                  <a16:creationId xmlns:a16="http://schemas.microsoft.com/office/drawing/2014/main" id="{DFFA7327-672A-9A58-BC75-6F17732B19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4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86">
              <a:extLst>
                <a:ext uri="{FF2B5EF4-FFF2-40B4-BE49-F238E27FC236}">
                  <a16:creationId xmlns:a16="http://schemas.microsoft.com/office/drawing/2014/main" id="{635BA1EE-BCB9-F525-7CCE-3FAA718C27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87">
              <a:extLst>
                <a:ext uri="{FF2B5EF4-FFF2-40B4-BE49-F238E27FC236}">
                  <a16:creationId xmlns:a16="http://schemas.microsoft.com/office/drawing/2014/main" id="{229C4877-AE08-C1EB-7B96-313D92E6A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0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88">
              <a:extLst>
                <a:ext uri="{FF2B5EF4-FFF2-40B4-BE49-F238E27FC236}">
                  <a16:creationId xmlns:a16="http://schemas.microsoft.com/office/drawing/2014/main" id="{DD68EECF-CDE3-AECE-936E-0BA4C68E6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89">
              <a:extLst>
                <a:ext uri="{FF2B5EF4-FFF2-40B4-BE49-F238E27FC236}">
                  <a16:creationId xmlns:a16="http://schemas.microsoft.com/office/drawing/2014/main" id="{AF925764-DCCC-1406-86FE-47865E7E3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8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90">
              <a:extLst>
                <a:ext uri="{FF2B5EF4-FFF2-40B4-BE49-F238E27FC236}">
                  <a16:creationId xmlns:a16="http://schemas.microsoft.com/office/drawing/2014/main" id="{829AEEA6-CE62-700E-DC45-619DDBBF86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4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91">
              <a:extLst>
                <a:ext uri="{FF2B5EF4-FFF2-40B4-BE49-F238E27FC236}">
                  <a16:creationId xmlns:a16="http://schemas.microsoft.com/office/drawing/2014/main" id="{FF13A4E5-9540-96AA-4347-FE5A564D3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6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92">
              <a:extLst>
                <a:ext uri="{FF2B5EF4-FFF2-40B4-BE49-F238E27FC236}">
                  <a16:creationId xmlns:a16="http://schemas.microsoft.com/office/drawing/2014/main" id="{71C6ADF6-11E3-B9E6-31F0-09EA0F0FA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193">
              <a:extLst>
                <a:ext uri="{FF2B5EF4-FFF2-40B4-BE49-F238E27FC236}">
                  <a16:creationId xmlns:a16="http://schemas.microsoft.com/office/drawing/2014/main" id="{8961B566-6FB9-B9C3-ECBD-AD5124F3A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194">
              <a:extLst>
                <a:ext uri="{FF2B5EF4-FFF2-40B4-BE49-F238E27FC236}">
                  <a16:creationId xmlns:a16="http://schemas.microsoft.com/office/drawing/2014/main" id="{9FBC6D39-411A-F03D-F975-41B8C92C4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315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195">
              <a:extLst>
                <a:ext uri="{FF2B5EF4-FFF2-40B4-BE49-F238E27FC236}">
                  <a16:creationId xmlns:a16="http://schemas.microsoft.com/office/drawing/2014/main" id="{4B7F7DDC-DA36-61AC-0AEF-7631FA1E0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316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196">
              <a:extLst>
                <a:ext uri="{FF2B5EF4-FFF2-40B4-BE49-F238E27FC236}">
                  <a16:creationId xmlns:a16="http://schemas.microsoft.com/office/drawing/2014/main" id="{20425578-0408-CA2D-5DB6-63A0FB482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83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197">
              <a:extLst>
                <a:ext uri="{FF2B5EF4-FFF2-40B4-BE49-F238E27FC236}">
                  <a16:creationId xmlns:a16="http://schemas.microsoft.com/office/drawing/2014/main" id="{97CD1430-DBB2-2D61-4F2F-DD8B631F3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83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198">
              <a:extLst>
                <a:ext uri="{FF2B5EF4-FFF2-40B4-BE49-F238E27FC236}">
                  <a16:creationId xmlns:a16="http://schemas.microsoft.com/office/drawing/2014/main" id="{26AE24C7-DB86-B969-2F87-9B57FA2B4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18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199">
              <a:extLst>
                <a:ext uri="{FF2B5EF4-FFF2-40B4-BE49-F238E27FC236}">
                  <a16:creationId xmlns:a16="http://schemas.microsoft.com/office/drawing/2014/main" id="{508C506B-7873-5F61-4251-1569FBF0F9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19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00">
              <a:extLst>
                <a:ext uri="{FF2B5EF4-FFF2-40B4-BE49-F238E27FC236}">
                  <a16:creationId xmlns:a16="http://schemas.microsoft.com/office/drawing/2014/main" id="{AE310546-C300-FE4D-B4DA-7B01D569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187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01">
              <a:extLst>
                <a:ext uri="{FF2B5EF4-FFF2-40B4-BE49-F238E27FC236}">
                  <a16:creationId xmlns:a16="http://schemas.microsoft.com/office/drawing/2014/main" id="{994E967B-6090-01CA-34FD-FAC0FBB25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187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02">
              <a:extLst>
                <a:ext uri="{FF2B5EF4-FFF2-40B4-BE49-F238E27FC236}">
                  <a16:creationId xmlns:a16="http://schemas.microsoft.com/office/drawing/2014/main" id="{FD3FEE35-63BD-22AB-B038-A61285A0F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154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203">
              <a:extLst>
                <a:ext uri="{FF2B5EF4-FFF2-40B4-BE49-F238E27FC236}">
                  <a16:creationId xmlns:a16="http://schemas.microsoft.com/office/drawing/2014/main" id="{91B281DF-E8F4-4C66-28D9-8B4C06269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1552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204">
              <a:extLst>
                <a:ext uri="{FF2B5EF4-FFF2-40B4-BE49-F238E27FC236}">
                  <a16:creationId xmlns:a16="http://schemas.microsoft.com/office/drawing/2014/main" id="{2DE0FDF7-E112-D8B4-CCD5-1003F3FC3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122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205">
              <a:extLst>
                <a:ext uri="{FF2B5EF4-FFF2-40B4-BE49-F238E27FC236}">
                  <a16:creationId xmlns:a16="http://schemas.microsoft.com/office/drawing/2014/main" id="{57D24DA3-46CD-B98E-11EC-84A16207D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123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206">
              <a:extLst>
                <a:ext uri="{FF2B5EF4-FFF2-40B4-BE49-F238E27FC236}">
                  <a16:creationId xmlns:a16="http://schemas.microsoft.com/office/drawing/2014/main" id="{8DD2AC0D-9162-B6DA-F4D7-171D12173D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90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207">
              <a:extLst>
                <a:ext uri="{FF2B5EF4-FFF2-40B4-BE49-F238E27FC236}">
                  <a16:creationId xmlns:a16="http://schemas.microsoft.com/office/drawing/2014/main" id="{1D9441B9-636E-5584-8BA8-3080F333A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910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208">
              <a:extLst>
                <a:ext uri="{FF2B5EF4-FFF2-40B4-BE49-F238E27FC236}">
                  <a16:creationId xmlns:a16="http://schemas.microsoft.com/office/drawing/2014/main" id="{C033179F-4624-2CEE-DC01-9E5155FE6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506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209">
              <a:extLst>
                <a:ext uri="{FF2B5EF4-FFF2-40B4-BE49-F238E27FC236}">
                  <a16:creationId xmlns:a16="http://schemas.microsoft.com/office/drawing/2014/main" id="{31B8D15A-0012-01C0-CF00-2FDC9AF00D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512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210">
              <a:extLst>
                <a:ext uri="{FF2B5EF4-FFF2-40B4-BE49-F238E27FC236}">
                  <a16:creationId xmlns:a16="http://schemas.microsoft.com/office/drawing/2014/main" id="{F532A692-23FB-8E27-0466-9106C9250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518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211">
              <a:extLst>
                <a:ext uri="{FF2B5EF4-FFF2-40B4-BE49-F238E27FC236}">
                  <a16:creationId xmlns:a16="http://schemas.microsoft.com/office/drawing/2014/main" id="{9D86B88A-CE48-6724-04DA-FFEF8D16C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" y="2524"/>
              <a:ext cx="2684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212">
              <a:extLst>
                <a:ext uri="{FF2B5EF4-FFF2-40B4-BE49-F238E27FC236}">
                  <a16:creationId xmlns:a16="http://schemas.microsoft.com/office/drawing/2014/main" id="{151605CA-870C-6A8A-D045-E3602BCBB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2326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5" name="Freeform 213">
              <a:extLst>
                <a:ext uri="{FF2B5EF4-FFF2-40B4-BE49-F238E27FC236}">
                  <a16:creationId xmlns:a16="http://schemas.microsoft.com/office/drawing/2014/main" id="{4FA61096-32A8-9F99-4382-2119734CB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464"/>
              <a:ext cx="24" cy="108"/>
            </a:xfrm>
            <a:custGeom>
              <a:avLst/>
              <a:gdLst>
                <a:gd name="T0" fmla="*/ 0 w 24"/>
                <a:gd name="T1" fmla="*/ 0 h 108"/>
                <a:gd name="T2" fmla="*/ 24 w 24"/>
                <a:gd name="T3" fmla="*/ 54 h 108"/>
                <a:gd name="T4" fmla="*/ 0 w 24"/>
                <a:gd name="T5" fmla="*/ 108 h 108"/>
                <a:gd name="T6" fmla="*/ 0 w 2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108"/>
                <a:gd name="T14" fmla="*/ 24 w 2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108">
                  <a:moveTo>
                    <a:pt x="0" y="0"/>
                  </a:moveTo>
                  <a:lnTo>
                    <a:pt x="2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56" name="Line 214">
              <a:extLst>
                <a:ext uri="{FF2B5EF4-FFF2-40B4-BE49-F238E27FC236}">
                  <a16:creationId xmlns:a16="http://schemas.microsoft.com/office/drawing/2014/main" id="{2A69FF42-AC91-FDDE-96AC-5B4FFFB8D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7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215">
              <a:extLst>
                <a:ext uri="{FF2B5EF4-FFF2-40B4-BE49-F238E27FC236}">
                  <a16:creationId xmlns:a16="http://schemas.microsoft.com/office/drawing/2014/main" id="{7A5B8F48-FD58-981E-BF7E-3E087C05B1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9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216">
              <a:extLst>
                <a:ext uri="{FF2B5EF4-FFF2-40B4-BE49-F238E27FC236}">
                  <a16:creationId xmlns:a16="http://schemas.microsoft.com/office/drawing/2014/main" id="{0ADB887E-A577-F4A3-9677-4372F6BA2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217">
              <a:extLst>
                <a:ext uri="{FF2B5EF4-FFF2-40B4-BE49-F238E27FC236}">
                  <a16:creationId xmlns:a16="http://schemas.microsoft.com/office/drawing/2014/main" id="{2CC246E4-31FE-38CC-F6DE-DD4495C406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5" y="586"/>
              <a:ext cx="1" cy="289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218">
              <a:extLst>
                <a:ext uri="{FF2B5EF4-FFF2-40B4-BE49-F238E27FC236}">
                  <a16:creationId xmlns:a16="http://schemas.microsoft.com/office/drawing/2014/main" id="{7EE45FE2-E402-1B7B-2E98-B29D00C85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" y="574"/>
              <a:ext cx="5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1" name="Freeform 219">
              <a:extLst>
                <a:ext uri="{FF2B5EF4-FFF2-40B4-BE49-F238E27FC236}">
                  <a16:creationId xmlns:a16="http://schemas.microsoft.com/office/drawing/2014/main" id="{0897E2C0-D679-81CF-9279-0B415776E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8" y="592"/>
              <a:ext cx="48" cy="54"/>
            </a:xfrm>
            <a:custGeom>
              <a:avLst/>
              <a:gdLst>
                <a:gd name="T0" fmla="*/ 0 w 48"/>
                <a:gd name="T1" fmla="*/ 54 h 54"/>
                <a:gd name="T2" fmla="*/ 24 w 48"/>
                <a:gd name="T3" fmla="*/ 0 h 54"/>
                <a:gd name="T4" fmla="*/ 48 w 48"/>
                <a:gd name="T5" fmla="*/ 54 h 54"/>
                <a:gd name="T6" fmla="*/ 0 w 4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54"/>
                <a:gd name="T14" fmla="*/ 48 w 4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54">
                  <a:moveTo>
                    <a:pt x="0" y="54"/>
                  </a:moveTo>
                  <a:lnTo>
                    <a:pt x="24" y="0"/>
                  </a:lnTo>
                  <a:lnTo>
                    <a:pt x="4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2" name="Rectangle 220">
              <a:extLst>
                <a:ext uri="{FF2B5EF4-FFF2-40B4-BE49-F238E27FC236}">
                  <a16:creationId xmlns:a16="http://schemas.microsoft.com/office/drawing/2014/main" id="{DCEDC5BE-7101-6242-FC78-6574977CA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  <p:sp>
          <p:nvSpPr>
            <p:cNvPr id="63" name="Line 221">
              <a:extLst>
                <a:ext uri="{FF2B5EF4-FFF2-40B4-BE49-F238E27FC236}">
                  <a16:creationId xmlns:a16="http://schemas.microsoft.com/office/drawing/2014/main" id="{B91F87C2-4AD8-0879-CFAA-FD9007BD1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222">
              <a:extLst>
                <a:ext uri="{FF2B5EF4-FFF2-40B4-BE49-F238E27FC236}">
                  <a16:creationId xmlns:a16="http://schemas.microsoft.com/office/drawing/2014/main" id="{81AC9941-CBC2-D04B-644F-882CC9A0A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65" name="Line 223">
              <a:extLst>
                <a:ext uri="{FF2B5EF4-FFF2-40B4-BE49-F238E27FC236}">
                  <a16:creationId xmlns:a16="http://schemas.microsoft.com/office/drawing/2014/main" id="{70EC9A93-1740-8EFA-0A06-16C421C2B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Rectangle 224">
              <a:extLst>
                <a:ext uri="{FF2B5EF4-FFF2-40B4-BE49-F238E27FC236}">
                  <a16:creationId xmlns:a16="http://schemas.microsoft.com/office/drawing/2014/main" id="{7B253D00-7CD0-5DE0-5025-3FA9AEE62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67" name="Line 225">
              <a:extLst>
                <a:ext uri="{FF2B5EF4-FFF2-40B4-BE49-F238E27FC236}">
                  <a16:creationId xmlns:a16="http://schemas.microsoft.com/office/drawing/2014/main" id="{30C18453-3FDC-AF7C-D98E-6BC658A115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6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Rectangle 226">
              <a:extLst>
                <a:ext uri="{FF2B5EF4-FFF2-40B4-BE49-F238E27FC236}">
                  <a16:creationId xmlns:a16="http://schemas.microsoft.com/office/drawing/2014/main" id="{5257747D-D752-5ECD-D709-765750A94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69" name="Line 227">
              <a:extLst>
                <a:ext uri="{FF2B5EF4-FFF2-40B4-BE49-F238E27FC236}">
                  <a16:creationId xmlns:a16="http://schemas.microsoft.com/office/drawing/2014/main" id="{CB4C15CD-B9CD-0D64-0EC2-517E97BF1E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Rectangle 228">
              <a:extLst>
                <a:ext uri="{FF2B5EF4-FFF2-40B4-BE49-F238E27FC236}">
                  <a16:creationId xmlns:a16="http://schemas.microsoft.com/office/drawing/2014/main" id="{3DF2A742-DE08-C2CE-E267-BBF3076F6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54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71" name="Rectangle 229">
              <a:extLst>
                <a:ext uri="{FF2B5EF4-FFF2-40B4-BE49-F238E27FC236}">
                  <a16:creationId xmlns:a16="http://schemas.microsoft.com/office/drawing/2014/main" id="{E52E60AB-A907-8F61-DB42-4492AE8F0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3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2" name="Line 230">
              <a:extLst>
                <a:ext uri="{FF2B5EF4-FFF2-40B4-BE49-F238E27FC236}">
                  <a16:creationId xmlns:a16="http://schemas.microsoft.com/office/drawing/2014/main" id="{02DA6536-CA8B-B432-AAE4-3C19EDD54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0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231">
              <a:extLst>
                <a:ext uri="{FF2B5EF4-FFF2-40B4-BE49-F238E27FC236}">
                  <a16:creationId xmlns:a16="http://schemas.microsoft.com/office/drawing/2014/main" id="{770A9D60-CF7E-92CB-7035-4E061D188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74" name="Line 232">
              <a:extLst>
                <a:ext uri="{FF2B5EF4-FFF2-40B4-BE49-F238E27FC236}">
                  <a16:creationId xmlns:a16="http://schemas.microsoft.com/office/drawing/2014/main" id="{6CF0E3C8-334C-F880-ADEC-C0772A14D6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8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233">
              <a:extLst>
                <a:ext uri="{FF2B5EF4-FFF2-40B4-BE49-F238E27FC236}">
                  <a16:creationId xmlns:a16="http://schemas.microsoft.com/office/drawing/2014/main" id="{08483094-F0FF-2C08-DC38-5BAFD5A1F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76" name="Line 234">
              <a:extLst>
                <a:ext uri="{FF2B5EF4-FFF2-40B4-BE49-F238E27FC236}">
                  <a16:creationId xmlns:a16="http://schemas.microsoft.com/office/drawing/2014/main" id="{CFFE9BC3-0882-03B9-10D5-08E24CE1A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6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235">
              <a:extLst>
                <a:ext uri="{FF2B5EF4-FFF2-40B4-BE49-F238E27FC236}">
                  <a16:creationId xmlns:a16="http://schemas.microsoft.com/office/drawing/2014/main" id="{31B3EFFD-D1BB-97E8-E374-42974A5B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78" name="Line 236">
              <a:extLst>
                <a:ext uri="{FF2B5EF4-FFF2-40B4-BE49-F238E27FC236}">
                  <a16:creationId xmlns:a16="http://schemas.microsoft.com/office/drawing/2014/main" id="{33550C5D-B29C-E3A5-2487-5883999FC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5" y="2488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237">
              <a:extLst>
                <a:ext uri="{FF2B5EF4-FFF2-40B4-BE49-F238E27FC236}">
                  <a16:creationId xmlns:a16="http://schemas.microsoft.com/office/drawing/2014/main" id="{7A19645E-CE84-47AB-BA80-FD68B568E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55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0" name="Rectangle 238">
              <a:extLst>
                <a:ext uri="{FF2B5EF4-FFF2-40B4-BE49-F238E27FC236}">
                  <a16:creationId xmlns:a16="http://schemas.microsoft.com/office/drawing/2014/main" id="{4F4ECF04-4399-CE6E-8DAB-B8EA3E9B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100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1" name="Line 239">
              <a:extLst>
                <a:ext uri="{FF2B5EF4-FFF2-40B4-BE49-F238E27FC236}">
                  <a16:creationId xmlns:a16="http://schemas.microsoft.com/office/drawing/2014/main" id="{AE56E8E1-C523-BE0F-E149-18430AB75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3160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240">
              <a:extLst>
                <a:ext uri="{FF2B5EF4-FFF2-40B4-BE49-F238E27FC236}">
                  <a16:creationId xmlns:a16="http://schemas.microsoft.com/office/drawing/2014/main" id="{4C2BD18E-9CE0-033E-9FE0-7577B2023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2776"/>
              <a:ext cx="13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83" name="Line 241">
              <a:extLst>
                <a:ext uri="{FF2B5EF4-FFF2-40B4-BE49-F238E27FC236}">
                  <a16:creationId xmlns:a16="http://schemas.microsoft.com/office/drawing/2014/main" id="{94B30415-1514-6EE0-F639-EFE627E8F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2836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242">
              <a:extLst>
                <a:ext uri="{FF2B5EF4-FFF2-40B4-BE49-F238E27FC236}">
                  <a16:creationId xmlns:a16="http://schemas.microsoft.com/office/drawing/2014/main" id="{61BC321F-8FC8-433C-9C13-B95E97082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213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85" name="Line 243">
              <a:extLst>
                <a:ext uri="{FF2B5EF4-FFF2-40B4-BE49-F238E27FC236}">
                  <a16:creationId xmlns:a16="http://schemas.microsoft.com/office/drawing/2014/main" id="{D163AB37-145C-BDF1-0A12-D8E6761D3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2194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244">
              <a:extLst>
                <a:ext uri="{FF2B5EF4-FFF2-40B4-BE49-F238E27FC236}">
                  <a16:creationId xmlns:a16="http://schemas.microsoft.com/office/drawing/2014/main" id="{CCE8999B-FEA3-BE4B-869B-63A94F091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816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7" name="Line 245">
              <a:extLst>
                <a:ext uri="{FF2B5EF4-FFF2-40B4-BE49-F238E27FC236}">
                  <a16:creationId xmlns:a16="http://schemas.microsoft.com/office/drawing/2014/main" id="{4F1BDBA4-40D7-106B-0207-C8FDE28E3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1876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Rectangle 246">
              <a:extLst>
                <a:ext uri="{FF2B5EF4-FFF2-40B4-BE49-F238E27FC236}">
                  <a16:creationId xmlns:a16="http://schemas.microsoft.com/office/drawing/2014/main" id="{36AEB371-4993-84C2-F5D8-E38CCC01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492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89" name="Line 247">
              <a:extLst>
                <a:ext uri="{FF2B5EF4-FFF2-40B4-BE49-F238E27FC236}">
                  <a16:creationId xmlns:a16="http://schemas.microsoft.com/office/drawing/2014/main" id="{08758A6F-BC30-B8D2-2708-F3CAC2FB8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1552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Rectangle 248">
              <a:extLst>
                <a:ext uri="{FF2B5EF4-FFF2-40B4-BE49-F238E27FC236}">
                  <a16:creationId xmlns:a16="http://schemas.microsoft.com/office/drawing/2014/main" id="{9D07F05A-FEA7-DAFF-F6BD-EFDD9E48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174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91" name="Line 249">
              <a:extLst>
                <a:ext uri="{FF2B5EF4-FFF2-40B4-BE49-F238E27FC236}">
                  <a16:creationId xmlns:a16="http://schemas.microsoft.com/office/drawing/2014/main" id="{FFA127F7-7656-B975-5B03-02BD90DF6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1234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Rectangle 250">
              <a:extLst>
                <a:ext uri="{FF2B5EF4-FFF2-40B4-BE49-F238E27FC236}">
                  <a16:creationId xmlns:a16="http://schemas.microsoft.com/office/drawing/2014/main" id="{B546F368-F9C1-6CE4-0027-48C900C1F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850"/>
              <a:ext cx="67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93" name="Line 251">
              <a:extLst>
                <a:ext uri="{FF2B5EF4-FFF2-40B4-BE49-F238E27FC236}">
                  <a16:creationId xmlns:a16="http://schemas.microsoft.com/office/drawing/2014/main" id="{A4587D93-E654-6053-3E87-81444D8DE3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" y="910"/>
              <a:ext cx="2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Rectangle 252">
              <a:extLst>
                <a:ext uri="{FF2B5EF4-FFF2-40B4-BE49-F238E27FC236}">
                  <a16:creationId xmlns:a16="http://schemas.microsoft.com/office/drawing/2014/main" id="{C8DCC173-8D0F-3C80-765B-4154AC4DD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" y="586"/>
              <a:ext cx="2686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entury Schoolbook" pitchFamily="18" charset="0"/>
              </a:endParaRP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AA51A4B3-126D-D043-28FC-FD7F6DD521F1}"/>
              </a:ext>
            </a:extLst>
          </p:cNvPr>
          <p:cNvSpPr/>
          <p:nvPr/>
        </p:nvSpPr>
        <p:spPr>
          <a:xfrm>
            <a:off x="7332230" y="2502045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60BDA33-09F3-CC36-80DC-CCF745A086A5}"/>
              </a:ext>
            </a:extLst>
          </p:cNvPr>
          <p:cNvSpPr/>
          <p:nvPr/>
        </p:nvSpPr>
        <p:spPr>
          <a:xfrm>
            <a:off x="7330643" y="1119332"/>
            <a:ext cx="139700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8356E197-4A53-8B42-8CAD-A8DD6758A4E7}"/>
              </a:ext>
            </a:extLst>
          </p:cNvPr>
          <p:cNvSpPr/>
          <p:nvPr/>
        </p:nvSpPr>
        <p:spPr>
          <a:xfrm>
            <a:off x="8613343" y="2511570"/>
            <a:ext cx="139700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DAE87B1-FF03-B581-A5E2-2EFBBB7FD3A1}"/>
              </a:ext>
            </a:extLst>
          </p:cNvPr>
          <p:cNvSpPr/>
          <p:nvPr/>
        </p:nvSpPr>
        <p:spPr>
          <a:xfrm>
            <a:off x="7325881" y="3873645"/>
            <a:ext cx="138113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1A10CD4E-C605-560F-29D6-DC02A303FAE0}"/>
              </a:ext>
            </a:extLst>
          </p:cNvPr>
          <p:cNvSpPr/>
          <p:nvPr/>
        </p:nvSpPr>
        <p:spPr>
          <a:xfrm>
            <a:off x="6036830" y="2506807"/>
            <a:ext cx="139700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CBCF57B-6FD5-90A0-A7BF-C4E7E03EF561}"/>
              </a:ext>
            </a:extLst>
          </p:cNvPr>
          <p:cNvSpPr/>
          <p:nvPr/>
        </p:nvSpPr>
        <p:spPr>
          <a:xfrm>
            <a:off x="6124144" y="1200295"/>
            <a:ext cx="2573337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7307C784-091F-2701-FA73-06FC7AF6032A}"/>
              </a:ext>
            </a:extLst>
          </p:cNvPr>
          <p:cNvSpPr/>
          <p:nvPr/>
        </p:nvSpPr>
        <p:spPr>
          <a:xfrm>
            <a:off x="7762443" y="3411683"/>
            <a:ext cx="138112" cy="13811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33A3394A-99D0-C49F-74C8-A84E0C964665}"/>
              </a:ext>
            </a:extLst>
          </p:cNvPr>
          <p:cNvCxnSpPr/>
          <p:nvPr/>
        </p:nvCxnSpPr>
        <p:spPr>
          <a:xfrm rot="5400000">
            <a:off x="6426562" y="1750364"/>
            <a:ext cx="3238500" cy="3036887"/>
          </a:xfrm>
          <a:prstGeom prst="straightConnector1">
            <a:avLst/>
          </a:prstGeom>
          <a:ln w="412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ct 171">
            <a:extLst>
              <a:ext uri="{FF2B5EF4-FFF2-40B4-BE49-F238E27FC236}">
                <a16:creationId xmlns:a16="http://schemas.microsoft.com/office/drawing/2014/main" id="{0C60FDF8-9E0D-8780-6855-D903636A4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27517"/>
              </p:ext>
            </p:extLst>
          </p:nvPr>
        </p:nvGraphicFramePr>
        <p:xfrm>
          <a:off x="8822893" y="2579832"/>
          <a:ext cx="5524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35" imgH="253890" progId="Equation.DSMT4">
                  <p:embed/>
                </p:oleObj>
              </mc:Choice>
              <mc:Fallback>
                <p:oleObj name="Equation" r:id="rId24" imgW="380835" imgH="253890" progId="Equation.DSMT4">
                  <p:embed/>
                  <p:pic>
                    <p:nvPicPr>
                      <p:cNvPr id="103" name="Object 171">
                        <a:extLst>
                          <a:ext uri="{FF2B5EF4-FFF2-40B4-BE49-F238E27FC236}">
                            <a16:creationId xmlns:a16="http://schemas.microsoft.com/office/drawing/2014/main" id="{0C60FDF8-9E0D-8780-6855-D903636A4C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2893" y="2579832"/>
                        <a:ext cx="552450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72">
            <a:extLst>
              <a:ext uri="{FF2B5EF4-FFF2-40B4-BE49-F238E27FC236}">
                <a16:creationId xmlns:a16="http://schemas.microsoft.com/office/drawing/2014/main" id="{9D902D68-CA83-BD72-45DA-45501A37D0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919971"/>
              </p:ext>
            </p:extLst>
          </p:nvPr>
        </p:nvGraphicFramePr>
        <p:xfrm>
          <a:off x="7363980" y="4129232"/>
          <a:ext cx="6810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69696" imgH="253890" progId="Equation.DSMT4">
                  <p:embed/>
                </p:oleObj>
              </mc:Choice>
              <mc:Fallback>
                <p:oleObj name="Equation" r:id="rId26" imgW="469696" imgH="253890" progId="Equation.DSMT4">
                  <p:embed/>
                  <p:pic>
                    <p:nvPicPr>
                      <p:cNvPr id="104" name="Object 172">
                        <a:extLst>
                          <a:ext uri="{FF2B5EF4-FFF2-40B4-BE49-F238E27FC236}">
                            <a16:creationId xmlns:a16="http://schemas.microsoft.com/office/drawing/2014/main" id="{9D902D68-CA83-BD72-45DA-45501A37D0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3980" y="4129232"/>
                        <a:ext cx="681038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012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60D6D4-3527-421C-9CA4-60A5060A66DD}"/>
              </a:ext>
            </a:extLst>
          </p:cNvPr>
          <p:cNvSpPr txBox="1">
            <a:spLocks/>
          </p:cNvSpPr>
          <p:nvPr/>
        </p:nvSpPr>
        <p:spPr bwMode="auto">
          <a:xfrm>
            <a:off x="304799" y="156729"/>
            <a:ext cx="11268075" cy="5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CA" dirty="0"/>
              <a:t>Practice: Find the points of intersections between the circles and lines. Graph the system of equation: 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A377FD79-FD8A-43AA-81B0-498625E57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922870"/>
              </p:ext>
            </p:extLst>
          </p:nvPr>
        </p:nvGraphicFramePr>
        <p:xfrm>
          <a:off x="254000" y="1138238"/>
          <a:ext cx="3051175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533160" progId="Equation.DSMT4">
                  <p:embed/>
                </p:oleObj>
              </mc:Choice>
              <mc:Fallback>
                <p:oleObj name="Equation" r:id="rId4" imgW="1663560" imgH="53316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A377FD79-FD8A-43AA-81B0-498625E57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138238"/>
                        <a:ext cx="3051175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14F8CEFD-0C63-4DFE-BCE4-DD408AD56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295789"/>
              </p:ext>
            </p:extLst>
          </p:nvPr>
        </p:nvGraphicFramePr>
        <p:xfrm>
          <a:off x="5727700" y="1106488"/>
          <a:ext cx="35163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495000" progId="Equation.DSMT4">
                  <p:embed/>
                </p:oleObj>
              </mc:Choice>
              <mc:Fallback>
                <p:oleObj name="Equation" r:id="rId6" imgW="1917360" imgH="4950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14F8CEFD-0C63-4DFE-BCE4-DD408AD56F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1106488"/>
                        <a:ext cx="3516313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0085CFA-CD69-476E-A4F6-9636902E3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669825"/>
              </p:ext>
            </p:extLst>
          </p:nvPr>
        </p:nvGraphicFramePr>
        <p:xfrm>
          <a:off x="150813" y="3522663"/>
          <a:ext cx="356235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42920" imgH="520560" progId="Equation.DSMT4">
                  <p:embed/>
                </p:oleObj>
              </mc:Choice>
              <mc:Fallback>
                <p:oleObj name="Equation" r:id="rId8" imgW="1942920" imgH="52056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0085CFA-CD69-476E-A4F6-9636902E3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3522663"/>
                        <a:ext cx="3562350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755900D5-9A20-4141-A998-8C4BF8F46D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645167"/>
              </p:ext>
            </p:extLst>
          </p:nvPr>
        </p:nvGraphicFramePr>
        <p:xfrm>
          <a:off x="5824538" y="3500438"/>
          <a:ext cx="32829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90640" imgH="596880" progId="Equation.DSMT4">
                  <p:embed/>
                </p:oleObj>
              </mc:Choice>
              <mc:Fallback>
                <p:oleObj name="Equation" r:id="rId10" imgW="1790640" imgH="59688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755900D5-9A20-4141-A998-8C4BF8F46D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3500438"/>
                        <a:ext cx="328295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5972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0338"/>
            <a:ext cx="7467600" cy="71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Ex: Solve the system: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56293"/>
              </p:ext>
            </p:extLst>
          </p:nvPr>
        </p:nvGraphicFramePr>
        <p:xfrm>
          <a:off x="636588" y="1003300"/>
          <a:ext cx="26797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533169" progId="Equation.DSMT4">
                  <p:embed/>
                </p:oleObj>
              </mc:Choice>
              <mc:Fallback>
                <p:oleObj name="Equation" r:id="rId4" imgW="1459866" imgH="533169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003300"/>
                        <a:ext cx="2679700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8214" y="1060450"/>
            <a:ext cx="98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Circle!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78039" y="1604964"/>
            <a:ext cx="796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Line!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18100" y="1147763"/>
            <a:ext cx="3803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dirty="0">
                <a:latin typeface="Century Schoolbook" pitchFamily="18" charset="0"/>
              </a:rPr>
              <a:t>Use Substitution, replace “</a:t>
            </a:r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y</a:t>
            </a:r>
            <a:r>
              <a:rPr lang="en-CA" dirty="0">
                <a:latin typeface="Century Schoolbook" pitchFamily="18" charset="0"/>
              </a:rPr>
              <a:t>” with</a:t>
            </a:r>
            <a:br>
              <a:rPr lang="en-CA" dirty="0">
                <a:latin typeface="Century Schoolbook" pitchFamily="18" charset="0"/>
              </a:rPr>
            </a:br>
            <a:r>
              <a:rPr lang="en-CA" dirty="0">
                <a:latin typeface="Century Schoolbook" pitchFamily="18" charset="0"/>
              </a:rPr>
              <a:t>“</a:t>
            </a:r>
            <a:r>
              <a:rPr lang="en-CA" b="1" dirty="0">
                <a:solidFill>
                  <a:srgbClr val="FF0000"/>
                </a:solidFill>
                <a:latin typeface="Century Schoolbook" pitchFamily="18" charset="0"/>
              </a:rPr>
              <a:t>-x+4</a:t>
            </a:r>
            <a:r>
              <a:rPr lang="en-CA" dirty="0">
                <a:latin typeface="Century Schoolbook" pitchFamily="18" charset="0"/>
              </a:rPr>
              <a:t>” in the circle equation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40414"/>
              </p:ext>
            </p:extLst>
          </p:nvPr>
        </p:nvGraphicFramePr>
        <p:xfrm>
          <a:off x="650876" y="2100264"/>
          <a:ext cx="2359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59866" imgH="291973" progId="Equation.DSMT4">
                  <p:embed/>
                </p:oleObj>
              </mc:Choice>
              <mc:Fallback>
                <p:oleObj name="Equation" r:id="rId6" imgW="1459866" imgH="291973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6" y="2100264"/>
                        <a:ext cx="2359025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391749"/>
              </p:ext>
            </p:extLst>
          </p:nvPr>
        </p:nvGraphicFramePr>
        <p:xfrm>
          <a:off x="536576" y="2667001"/>
          <a:ext cx="287496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700" imgH="292100" progId="Equation.DSMT4">
                  <p:embed/>
                </p:oleObj>
              </mc:Choice>
              <mc:Fallback>
                <p:oleObj name="Equation" r:id="rId8" imgW="1790700" imgH="2921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6" y="2667001"/>
                        <a:ext cx="2874963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659331"/>
              </p:ext>
            </p:extLst>
          </p:nvPr>
        </p:nvGraphicFramePr>
        <p:xfrm>
          <a:off x="587375" y="2665413"/>
          <a:ext cx="2508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2100" imgH="292100" progId="Equation.DSMT4">
                  <p:embed/>
                </p:oleObj>
              </mc:Choice>
              <mc:Fallback>
                <p:oleObj name="Equation" r:id="rId10" imgW="1562100" imgH="29210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2665413"/>
                        <a:ext cx="2508250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973360"/>
              </p:ext>
            </p:extLst>
          </p:nvPr>
        </p:nvGraphicFramePr>
        <p:xfrm>
          <a:off x="409575" y="3278188"/>
          <a:ext cx="36322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60600" imgH="304800" progId="Equation.DSMT4">
                  <p:embed/>
                </p:oleObj>
              </mc:Choice>
              <mc:Fallback>
                <p:oleObj name="Equation" r:id="rId12" imgW="2260600" imgH="304800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3278188"/>
                        <a:ext cx="36322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09410"/>
              </p:ext>
            </p:extLst>
          </p:nvPr>
        </p:nvGraphicFramePr>
        <p:xfrm>
          <a:off x="981076" y="3960814"/>
          <a:ext cx="19780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366" imgH="215806" progId="Equation.DSMT4">
                  <p:embed/>
                </p:oleObj>
              </mc:Choice>
              <mc:Fallback>
                <p:oleObj name="Equation" r:id="rId14" imgW="1231366" imgH="215806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6" y="3960814"/>
                        <a:ext cx="19780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595152"/>
              </p:ext>
            </p:extLst>
          </p:nvPr>
        </p:nvGraphicFramePr>
        <p:xfrm>
          <a:off x="979488" y="4484689"/>
          <a:ext cx="197961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366" imgH="215806" progId="Equation.DSMT4">
                  <p:embed/>
                </p:oleObj>
              </mc:Choice>
              <mc:Fallback>
                <p:oleObj name="Equation" r:id="rId16" imgW="1231366" imgH="215806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484689"/>
                        <a:ext cx="1979612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346387"/>
              </p:ext>
            </p:extLst>
          </p:nvPr>
        </p:nvGraphicFramePr>
        <p:xfrm>
          <a:off x="885826" y="4984751"/>
          <a:ext cx="20812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94838" imgH="304668" progId="Equation.DSMT4">
                  <p:embed/>
                </p:oleObj>
              </mc:Choice>
              <mc:Fallback>
                <p:oleObj name="Equation" r:id="rId18" imgW="1294838" imgH="304668" progId="Equation.DSMT4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6" y="4984751"/>
                        <a:ext cx="208121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57110"/>
              </p:ext>
            </p:extLst>
          </p:nvPr>
        </p:nvGraphicFramePr>
        <p:xfrm>
          <a:off x="896938" y="5548313"/>
          <a:ext cx="2082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95400" imgH="254000" progId="Equation.DSMT4">
                  <p:embed/>
                </p:oleObj>
              </mc:Choice>
              <mc:Fallback>
                <p:oleObj name="Equation" r:id="rId20" imgW="1295400" imgH="254000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5548313"/>
                        <a:ext cx="2082800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252"/>
              </p:ext>
            </p:extLst>
          </p:nvPr>
        </p:nvGraphicFramePr>
        <p:xfrm>
          <a:off x="1001714" y="6097588"/>
          <a:ext cx="7715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80670" imgH="177646" progId="Equation.DSMT4">
                  <p:embed/>
                </p:oleObj>
              </mc:Choice>
              <mc:Fallback>
                <p:oleObj name="Equation" r:id="rId22" imgW="380670" imgH="177646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4" y="6097588"/>
                        <a:ext cx="7715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40591"/>
              </p:ext>
            </p:extLst>
          </p:nvPr>
        </p:nvGraphicFramePr>
        <p:xfrm>
          <a:off x="2036764" y="6088063"/>
          <a:ext cx="746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4" y="6088063"/>
                        <a:ext cx="746125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146675" y="1882775"/>
            <a:ext cx="221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FOIL  the brackets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60963" y="2406650"/>
            <a:ext cx="288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Solve for “x” by factoring!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573589" y="2951163"/>
            <a:ext cx="4302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There are two solutions!  The </a:t>
            </a:r>
          </a:p>
          <a:p>
            <a:pPr eaLnBrk="1" hangingPunct="1"/>
            <a:r>
              <a:rPr lang="en-CA">
                <a:latin typeface="Century Schoolbook" pitchFamily="18" charset="0"/>
              </a:rPr>
              <a:t>X-coordinate for each point is: </a:t>
            </a:r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2</a:t>
            </a:r>
            <a:r>
              <a:rPr lang="en-CA">
                <a:latin typeface="Century Schoolbook" pitchFamily="18" charset="0"/>
              </a:rPr>
              <a:t> and </a:t>
            </a:r>
            <a:r>
              <a:rPr lang="en-CA" b="1">
                <a:solidFill>
                  <a:srgbClr val="FF0000"/>
                </a:solidFill>
                <a:latin typeface="Century Schoolbook" pitchFamily="18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557713" y="3819526"/>
            <a:ext cx="4398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latin typeface="Century Schoolbook" pitchFamily="18" charset="0"/>
              </a:rPr>
              <a:t>Use the Line equation to solve for the </a:t>
            </a:r>
            <a:br>
              <a:rPr lang="en-CA">
                <a:latin typeface="Century Schoolbook" pitchFamily="18" charset="0"/>
              </a:rPr>
            </a:br>
            <a:r>
              <a:rPr lang="en-CA">
                <a:latin typeface="Century Schoolbook" pitchFamily="18" charset="0"/>
              </a:rPr>
              <a:t>Y-coordinates of each intersection point</a:t>
            </a: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94887"/>
              </p:ext>
            </p:extLst>
          </p:nvPr>
        </p:nvGraphicFramePr>
        <p:xfrm>
          <a:off x="4208464" y="4648201"/>
          <a:ext cx="7715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80670" imgH="177646" progId="Equation.DSMT4">
                  <p:embed/>
                </p:oleObj>
              </mc:Choice>
              <mc:Fallback>
                <p:oleObj name="Equation" r:id="rId26" imgW="380670" imgH="177646" progId="Equation.DSMT4">
                  <p:embed/>
                  <p:pic>
                    <p:nvPicPr>
                      <p:cNvPr id="1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4" y="4648201"/>
                        <a:ext cx="7715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99629"/>
              </p:ext>
            </p:extLst>
          </p:nvPr>
        </p:nvGraphicFramePr>
        <p:xfrm>
          <a:off x="5345113" y="4670426"/>
          <a:ext cx="12112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723586" imgH="203112" progId="Equation.DSMT4">
                  <p:embed/>
                </p:oleObj>
              </mc:Choice>
              <mc:Fallback>
                <p:oleObj name="Equation" r:id="rId27" imgW="723586" imgH="203112" progId="Equation.DSMT4">
                  <p:embed/>
                  <p:pic>
                    <p:nvPicPr>
                      <p:cNvPr id="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4670426"/>
                        <a:ext cx="12112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968554"/>
              </p:ext>
            </p:extLst>
          </p:nvPr>
        </p:nvGraphicFramePr>
        <p:xfrm>
          <a:off x="6542088" y="4640264"/>
          <a:ext cx="11176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83947" imgH="203112" progId="Equation.DSMT4">
                  <p:embed/>
                </p:oleObj>
              </mc:Choice>
              <mc:Fallback>
                <p:oleObj name="Equation" r:id="rId29" imgW="583947" imgH="203112" progId="Equation.DSMT4">
                  <p:embed/>
                  <p:pic>
                    <p:nvPicPr>
                      <p:cNvPr id="103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2088" y="4640264"/>
                        <a:ext cx="1117600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078482"/>
              </p:ext>
            </p:extLst>
          </p:nvPr>
        </p:nvGraphicFramePr>
        <p:xfrm>
          <a:off x="7839076" y="4575176"/>
          <a:ext cx="7540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93529" imgH="253890" progId="Equation.DSMT4">
                  <p:embed/>
                </p:oleObj>
              </mc:Choice>
              <mc:Fallback>
                <p:oleObj name="Equation" r:id="rId31" imgW="393529" imgH="253890" progId="Equation.DSMT4">
                  <p:embed/>
                  <p:pic>
                    <p:nvPicPr>
                      <p:cNvPr id="104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9076" y="4575176"/>
                        <a:ext cx="75406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697275"/>
              </p:ext>
            </p:extLst>
          </p:nvPr>
        </p:nvGraphicFramePr>
        <p:xfrm>
          <a:off x="4219576" y="5359401"/>
          <a:ext cx="7461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68140" imgH="177723" progId="Equation.DSMT4">
                  <p:embed/>
                </p:oleObj>
              </mc:Choice>
              <mc:Fallback>
                <p:oleObj name="Equation" r:id="rId33" imgW="368140" imgH="177723" progId="Equation.DSMT4">
                  <p:embed/>
                  <p:pic>
                    <p:nvPicPr>
                      <p:cNvPr id="10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6" y="5359401"/>
                        <a:ext cx="7461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348475"/>
              </p:ext>
            </p:extLst>
          </p:nvPr>
        </p:nvGraphicFramePr>
        <p:xfrm>
          <a:off x="5343526" y="5381626"/>
          <a:ext cx="12112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23586" imgH="203112" progId="Equation.DSMT4">
                  <p:embed/>
                </p:oleObj>
              </mc:Choice>
              <mc:Fallback>
                <p:oleObj name="Equation" r:id="rId35" imgW="723586" imgH="203112" progId="Equation.DSMT4">
                  <p:embed/>
                  <p:pic>
                    <p:nvPicPr>
                      <p:cNvPr id="4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526" y="5381626"/>
                        <a:ext cx="12112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654863"/>
              </p:ext>
            </p:extLst>
          </p:nvPr>
        </p:nvGraphicFramePr>
        <p:xfrm>
          <a:off x="6564314" y="5351464"/>
          <a:ext cx="106997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558558" imgH="203112" progId="Equation.DSMT4">
                  <p:embed/>
                </p:oleObj>
              </mc:Choice>
              <mc:Fallback>
                <p:oleObj name="Equation" r:id="rId37" imgW="558558" imgH="203112" progId="Equation.DSMT4">
                  <p:embed/>
                  <p:pic>
                    <p:nvPicPr>
                      <p:cNvPr id="1043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4" y="5351464"/>
                        <a:ext cx="106997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80647"/>
              </p:ext>
            </p:extLst>
          </p:nvPr>
        </p:nvGraphicFramePr>
        <p:xfrm>
          <a:off x="7792398" y="5311775"/>
          <a:ext cx="8905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469800" imgH="253800" progId="Equation.DSMT4">
                  <p:embed/>
                </p:oleObj>
              </mc:Choice>
              <mc:Fallback>
                <p:oleObj name="Equation" r:id="rId39" imgW="469800" imgH="253800" progId="Equation.DSMT4">
                  <p:embed/>
                  <p:pic>
                    <p:nvPicPr>
                      <p:cNvPr id="104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2398" y="5311775"/>
                        <a:ext cx="8905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1" grpId="0"/>
      <p:bldP spid="22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roup 8"/>
          <p:cNvGrpSpPr>
            <a:grpSpLocks noChangeAspect="1"/>
          </p:cNvGrpSpPr>
          <p:nvPr/>
        </p:nvGrpSpPr>
        <p:grpSpPr bwMode="auto">
          <a:xfrm>
            <a:off x="2043114" y="1221113"/>
            <a:ext cx="4325937" cy="4606600"/>
            <a:chOff x="-458" y="439"/>
            <a:chExt cx="2375" cy="3026"/>
          </a:xfrm>
        </p:grpSpPr>
        <p:sp>
          <p:nvSpPr>
            <p:cNvPr id="41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-458" y="444"/>
              <a:ext cx="2375" cy="3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1" name="Rectangle 9"/>
            <p:cNvSpPr>
              <a:spLocks noChangeArrowheads="1"/>
            </p:cNvSpPr>
            <p:nvPr/>
          </p:nvSpPr>
          <p:spPr bwMode="auto">
            <a:xfrm>
              <a:off x="-456" y="449"/>
              <a:ext cx="2371" cy="3011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12" name="Line 10"/>
            <p:cNvSpPr>
              <a:spLocks noChangeShapeType="1"/>
            </p:cNvSpPr>
            <p:nvPr/>
          </p:nvSpPr>
          <p:spPr bwMode="auto">
            <a:xfrm flipV="1">
              <a:off x="-219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3" name="Line 11"/>
            <p:cNvSpPr>
              <a:spLocks noChangeShapeType="1"/>
            </p:cNvSpPr>
            <p:nvPr/>
          </p:nvSpPr>
          <p:spPr bwMode="auto">
            <a:xfrm flipV="1">
              <a:off x="-217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4" name="Line 12"/>
            <p:cNvSpPr>
              <a:spLocks noChangeShapeType="1"/>
            </p:cNvSpPr>
            <p:nvPr/>
          </p:nvSpPr>
          <p:spPr bwMode="auto">
            <a:xfrm flipV="1">
              <a:off x="17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5" name="Line 13"/>
            <p:cNvSpPr>
              <a:spLocks noChangeShapeType="1"/>
            </p:cNvSpPr>
            <p:nvPr/>
          </p:nvSpPr>
          <p:spPr bwMode="auto">
            <a:xfrm flipV="1">
              <a:off x="20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6" name="Line 14"/>
            <p:cNvSpPr>
              <a:spLocks noChangeShapeType="1"/>
            </p:cNvSpPr>
            <p:nvPr/>
          </p:nvSpPr>
          <p:spPr bwMode="auto">
            <a:xfrm flipV="1">
              <a:off x="254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7" name="Line 15"/>
            <p:cNvSpPr>
              <a:spLocks noChangeShapeType="1"/>
            </p:cNvSpPr>
            <p:nvPr/>
          </p:nvSpPr>
          <p:spPr bwMode="auto">
            <a:xfrm flipV="1">
              <a:off x="256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8" name="Line 16"/>
            <p:cNvSpPr>
              <a:spLocks noChangeShapeType="1"/>
            </p:cNvSpPr>
            <p:nvPr/>
          </p:nvSpPr>
          <p:spPr bwMode="auto">
            <a:xfrm flipV="1">
              <a:off x="727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9" name="Line 17"/>
            <p:cNvSpPr>
              <a:spLocks noChangeShapeType="1"/>
            </p:cNvSpPr>
            <p:nvPr/>
          </p:nvSpPr>
          <p:spPr bwMode="auto">
            <a:xfrm flipV="1">
              <a:off x="730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0" name="Line 18"/>
            <p:cNvSpPr>
              <a:spLocks noChangeShapeType="1"/>
            </p:cNvSpPr>
            <p:nvPr/>
          </p:nvSpPr>
          <p:spPr bwMode="auto">
            <a:xfrm flipV="1">
              <a:off x="964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1" name="Line 19"/>
            <p:cNvSpPr>
              <a:spLocks noChangeShapeType="1"/>
            </p:cNvSpPr>
            <p:nvPr/>
          </p:nvSpPr>
          <p:spPr bwMode="auto">
            <a:xfrm flipV="1">
              <a:off x="966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2" name="Line 20"/>
            <p:cNvSpPr>
              <a:spLocks noChangeShapeType="1"/>
            </p:cNvSpPr>
            <p:nvPr/>
          </p:nvSpPr>
          <p:spPr bwMode="auto">
            <a:xfrm flipV="1">
              <a:off x="1200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3" name="Line 21"/>
            <p:cNvSpPr>
              <a:spLocks noChangeShapeType="1"/>
            </p:cNvSpPr>
            <p:nvPr/>
          </p:nvSpPr>
          <p:spPr bwMode="auto">
            <a:xfrm flipV="1">
              <a:off x="1203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4" name="Line 22"/>
            <p:cNvSpPr>
              <a:spLocks noChangeShapeType="1"/>
            </p:cNvSpPr>
            <p:nvPr/>
          </p:nvSpPr>
          <p:spPr bwMode="auto">
            <a:xfrm flipV="1">
              <a:off x="1437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5" name="Line 23"/>
            <p:cNvSpPr>
              <a:spLocks noChangeShapeType="1"/>
            </p:cNvSpPr>
            <p:nvPr/>
          </p:nvSpPr>
          <p:spPr bwMode="auto">
            <a:xfrm flipV="1">
              <a:off x="1439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6" name="Line 24"/>
            <p:cNvSpPr>
              <a:spLocks noChangeShapeType="1"/>
            </p:cNvSpPr>
            <p:nvPr/>
          </p:nvSpPr>
          <p:spPr bwMode="auto">
            <a:xfrm flipV="1">
              <a:off x="1673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7" name="Line 25"/>
            <p:cNvSpPr>
              <a:spLocks noChangeShapeType="1"/>
            </p:cNvSpPr>
            <p:nvPr/>
          </p:nvSpPr>
          <p:spPr bwMode="auto">
            <a:xfrm flipV="1">
              <a:off x="1676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8" name="Line 26"/>
            <p:cNvSpPr>
              <a:spLocks noChangeShapeType="1"/>
            </p:cNvSpPr>
            <p:nvPr/>
          </p:nvSpPr>
          <p:spPr bwMode="auto">
            <a:xfrm>
              <a:off x="-453" y="3150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9" name="Line 27"/>
            <p:cNvSpPr>
              <a:spLocks noChangeShapeType="1"/>
            </p:cNvSpPr>
            <p:nvPr/>
          </p:nvSpPr>
          <p:spPr bwMode="auto">
            <a:xfrm>
              <a:off x="-453" y="3155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0" name="Line 28"/>
            <p:cNvSpPr>
              <a:spLocks noChangeShapeType="1"/>
            </p:cNvSpPr>
            <p:nvPr/>
          </p:nvSpPr>
          <p:spPr bwMode="auto">
            <a:xfrm>
              <a:off x="-453" y="2850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1" name="Line 29"/>
            <p:cNvSpPr>
              <a:spLocks noChangeShapeType="1"/>
            </p:cNvSpPr>
            <p:nvPr/>
          </p:nvSpPr>
          <p:spPr bwMode="auto">
            <a:xfrm>
              <a:off x="-453" y="2855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2" name="Line 30"/>
            <p:cNvSpPr>
              <a:spLocks noChangeShapeType="1"/>
            </p:cNvSpPr>
            <p:nvPr/>
          </p:nvSpPr>
          <p:spPr bwMode="auto">
            <a:xfrm>
              <a:off x="-453" y="2550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3" name="Line 31"/>
            <p:cNvSpPr>
              <a:spLocks noChangeShapeType="1"/>
            </p:cNvSpPr>
            <p:nvPr/>
          </p:nvSpPr>
          <p:spPr bwMode="auto">
            <a:xfrm>
              <a:off x="-453" y="2555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4" name="Line 32"/>
            <p:cNvSpPr>
              <a:spLocks noChangeShapeType="1"/>
            </p:cNvSpPr>
            <p:nvPr/>
          </p:nvSpPr>
          <p:spPr bwMode="auto">
            <a:xfrm>
              <a:off x="-453" y="2250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5" name="Line 33"/>
            <p:cNvSpPr>
              <a:spLocks noChangeShapeType="1"/>
            </p:cNvSpPr>
            <p:nvPr/>
          </p:nvSpPr>
          <p:spPr bwMode="auto">
            <a:xfrm>
              <a:off x="-453" y="2255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6" name="Line 34"/>
            <p:cNvSpPr>
              <a:spLocks noChangeShapeType="1"/>
            </p:cNvSpPr>
            <p:nvPr/>
          </p:nvSpPr>
          <p:spPr bwMode="auto">
            <a:xfrm>
              <a:off x="-453" y="1950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7" name="Line 35"/>
            <p:cNvSpPr>
              <a:spLocks noChangeShapeType="1"/>
            </p:cNvSpPr>
            <p:nvPr/>
          </p:nvSpPr>
          <p:spPr bwMode="auto">
            <a:xfrm>
              <a:off x="-453" y="1955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8" name="Line 36"/>
            <p:cNvSpPr>
              <a:spLocks noChangeShapeType="1"/>
            </p:cNvSpPr>
            <p:nvPr/>
          </p:nvSpPr>
          <p:spPr bwMode="auto">
            <a:xfrm>
              <a:off x="-453" y="1349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9" name="Line 37"/>
            <p:cNvSpPr>
              <a:spLocks noChangeShapeType="1"/>
            </p:cNvSpPr>
            <p:nvPr/>
          </p:nvSpPr>
          <p:spPr bwMode="auto">
            <a:xfrm>
              <a:off x="-453" y="1354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0" name="Line 38"/>
            <p:cNvSpPr>
              <a:spLocks noChangeShapeType="1"/>
            </p:cNvSpPr>
            <p:nvPr/>
          </p:nvSpPr>
          <p:spPr bwMode="auto">
            <a:xfrm>
              <a:off x="-453" y="1049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1" name="Line 39"/>
            <p:cNvSpPr>
              <a:spLocks noChangeShapeType="1"/>
            </p:cNvSpPr>
            <p:nvPr/>
          </p:nvSpPr>
          <p:spPr bwMode="auto">
            <a:xfrm>
              <a:off x="-453" y="1054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2" name="Line 40"/>
            <p:cNvSpPr>
              <a:spLocks noChangeShapeType="1"/>
            </p:cNvSpPr>
            <p:nvPr/>
          </p:nvSpPr>
          <p:spPr bwMode="auto">
            <a:xfrm>
              <a:off x="-453" y="749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3" name="Line 41"/>
            <p:cNvSpPr>
              <a:spLocks noChangeShapeType="1"/>
            </p:cNvSpPr>
            <p:nvPr/>
          </p:nvSpPr>
          <p:spPr bwMode="auto">
            <a:xfrm>
              <a:off x="-453" y="754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4" name="Line 42"/>
            <p:cNvSpPr>
              <a:spLocks noChangeShapeType="1"/>
            </p:cNvSpPr>
            <p:nvPr/>
          </p:nvSpPr>
          <p:spPr bwMode="auto">
            <a:xfrm>
              <a:off x="-453" y="1645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5" name="Line 43"/>
            <p:cNvSpPr>
              <a:spLocks noChangeShapeType="1"/>
            </p:cNvSpPr>
            <p:nvPr/>
          </p:nvSpPr>
          <p:spPr bwMode="auto">
            <a:xfrm>
              <a:off x="-453" y="1649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6" name="Line 44"/>
            <p:cNvSpPr>
              <a:spLocks noChangeShapeType="1"/>
            </p:cNvSpPr>
            <p:nvPr/>
          </p:nvSpPr>
          <p:spPr bwMode="auto">
            <a:xfrm>
              <a:off x="-453" y="1654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7" name="Line 45"/>
            <p:cNvSpPr>
              <a:spLocks noChangeShapeType="1"/>
            </p:cNvSpPr>
            <p:nvPr/>
          </p:nvSpPr>
          <p:spPr bwMode="auto">
            <a:xfrm>
              <a:off x="-453" y="1659"/>
              <a:ext cx="236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8" name="Rectangle 46"/>
            <p:cNvSpPr>
              <a:spLocks noChangeArrowheads="1"/>
            </p:cNvSpPr>
            <p:nvPr/>
          </p:nvSpPr>
          <p:spPr bwMode="auto">
            <a:xfrm>
              <a:off x="1866" y="1501"/>
              <a:ext cx="3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4149" name="Freeform 47"/>
            <p:cNvSpPr>
              <a:spLocks/>
            </p:cNvSpPr>
            <p:nvPr/>
          </p:nvSpPr>
          <p:spPr bwMode="auto">
            <a:xfrm>
              <a:off x="1889" y="1610"/>
              <a:ext cx="21" cy="89"/>
            </a:xfrm>
            <a:custGeom>
              <a:avLst/>
              <a:gdLst>
                <a:gd name="T0" fmla="*/ 0 w 21"/>
                <a:gd name="T1" fmla="*/ 0 h 89"/>
                <a:gd name="T2" fmla="*/ 21 w 21"/>
                <a:gd name="T3" fmla="*/ 44 h 89"/>
                <a:gd name="T4" fmla="*/ 0 w 21"/>
                <a:gd name="T5" fmla="*/ 89 h 89"/>
                <a:gd name="T6" fmla="*/ 0 w 21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89"/>
                <a:gd name="T14" fmla="*/ 21 w 21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89">
                  <a:moveTo>
                    <a:pt x="0" y="0"/>
                  </a:moveTo>
                  <a:lnTo>
                    <a:pt x="21" y="44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0" name="Line 48"/>
            <p:cNvSpPr>
              <a:spLocks noChangeShapeType="1"/>
            </p:cNvSpPr>
            <p:nvPr/>
          </p:nvSpPr>
          <p:spPr bwMode="auto">
            <a:xfrm flipV="1">
              <a:off x="488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1" name="Line 49"/>
            <p:cNvSpPr>
              <a:spLocks noChangeShapeType="1"/>
            </p:cNvSpPr>
            <p:nvPr/>
          </p:nvSpPr>
          <p:spPr bwMode="auto">
            <a:xfrm flipV="1">
              <a:off x="491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2" name="Line 50"/>
            <p:cNvSpPr>
              <a:spLocks noChangeShapeType="1"/>
            </p:cNvSpPr>
            <p:nvPr/>
          </p:nvSpPr>
          <p:spPr bwMode="auto">
            <a:xfrm flipV="1">
              <a:off x="493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3" name="Line 51"/>
            <p:cNvSpPr>
              <a:spLocks noChangeShapeType="1"/>
            </p:cNvSpPr>
            <p:nvPr/>
          </p:nvSpPr>
          <p:spPr bwMode="auto">
            <a:xfrm flipV="1">
              <a:off x="495" y="449"/>
              <a:ext cx="1" cy="300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4" name="Rectangle 52"/>
            <p:cNvSpPr>
              <a:spLocks noChangeArrowheads="1"/>
            </p:cNvSpPr>
            <p:nvPr/>
          </p:nvSpPr>
          <p:spPr bwMode="auto">
            <a:xfrm>
              <a:off x="521" y="439"/>
              <a:ext cx="3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4155" name="Freeform 53"/>
            <p:cNvSpPr>
              <a:spLocks/>
            </p:cNvSpPr>
            <p:nvPr/>
          </p:nvSpPr>
          <p:spPr bwMode="auto">
            <a:xfrm>
              <a:off x="472" y="454"/>
              <a:ext cx="42" cy="44"/>
            </a:xfrm>
            <a:custGeom>
              <a:avLst/>
              <a:gdLst>
                <a:gd name="T0" fmla="*/ 0 w 42"/>
                <a:gd name="T1" fmla="*/ 44 h 44"/>
                <a:gd name="T2" fmla="*/ 21 w 42"/>
                <a:gd name="T3" fmla="*/ 0 h 44"/>
                <a:gd name="T4" fmla="*/ 42 w 42"/>
                <a:gd name="T5" fmla="*/ 44 h 44"/>
                <a:gd name="T6" fmla="*/ 0 w 42"/>
                <a:gd name="T7" fmla="*/ 44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4"/>
                <a:gd name="T14" fmla="*/ 42 w 42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4">
                  <a:moveTo>
                    <a:pt x="0" y="44"/>
                  </a:moveTo>
                  <a:lnTo>
                    <a:pt x="21" y="0"/>
                  </a:lnTo>
                  <a:lnTo>
                    <a:pt x="42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56" name="Rectangle 54"/>
            <p:cNvSpPr>
              <a:spLocks noChangeArrowheads="1"/>
            </p:cNvSpPr>
            <p:nvPr/>
          </p:nvSpPr>
          <p:spPr bwMode="auto">
            <a:xfrm>
              <a:off x="-456" y="449"/>
              <a:ext cx="2371" cy="3011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7" name="Line 55"/>
            <p:cNvSpPr>
              <a:spLocks noChangeShapeType="1"/>
            </p:cNvSpPr>
            <p:nvPr/>
          </p:nvSpPr>
          <p:spPr bwMode="auto">
            <a:xfrm>
              <a:off x="-217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8" name="Rectangle 56"/>
            <p:cNvSpPr>
              <a:spLocks noChangeArrowheads="1"/>
            </p:cNvSpPr>
            <p:nvPr/>
          </p:nvSpPr>
          <p:spPr bwMode="auto">
            <a:xfrm>
              <a:off x="-240" y="1684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4159" name="Line 57"/>
            <p:cNvSpPr>
              <a:spLocks noChangeShapeType="1"/>
            </p:cNvSpPr>
            <p:nvPr/>
          </p:nvSpPr>
          <p:spPr bwMode="auto">
            <a:xfrm>
              <a:off x="20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0" name="Rectangle 58"/>
            <p:cNvSpPr>
              <a:spLocks noChangeArrowheads="1"/>
            </p:cNvSpPr>
            <p:nvPr/>
          </p:nvSpPr>
          <p:spPr bwMode="auto">
            <a:xfrm>
              <a:off x="-3" y="1684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161" name="Line 59"/>
            <p:cNvSpPr>
              <a:spLocks noChangeShapeType="1"/>
            </p:cNvSpPr>
            <p:nvPr/>
          </p:nvSpPr>
          <p:spPr bwMode="auto">
            <a:xfrm>
              <a:off x="256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2" name="Rectangle 60"/>
            <p:cNvSpPr>
              <a:spLocks noChangeArrowheads="1"/>
            </p:cNvSpPr>
            <p:nvPr/>
          </p:nvSpPr>
          <p:spPr bwMode="auto">
            <a:xfrm>
              <a:off x="233" y="1684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4163" name="Rectangle 61"/>
            <p:cNvSpPr>
              <a:spLocks noChangeArrowheads="1"/>
            </p:cNvSpPr>
            <p:nvPr/>
          </p:nvSpPr>
          <p:spPr bwMode="auto">
            <a:xfrm>
              <a:off x="502" y="1684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4164" name="Line 62"/>
            <p:cNvSpPr>
              <a:spLocks noChangeShapeType="1"/>
            </p:cNvSpPr>
            <p:nvPr/>
          </p:nvSpPr>
          <p:spPr bwMode="auto">
            <a:xfrm>
              <a:off x="730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5" name="Rectangle 63"/>
            <p:cNvSpPr>
              <a:spLocks noChangeArrowheads="1"/>
            </p:cNvSpPr>
            <p:nvPr/>
          </p:nvSpPr>
          <p:spPr bwMode="auto">
            <a:xfrm>
              <a:off x="732" y="1684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4166" name="Line 64"/>
            <p:cNvSpPr>
              <a:spLocks noChangeShapeType="1"/>
            </p:cNvSpPr>
            <p:nvPr/>
          </p:nvSpPr>
          <p:spPr bwMode="auto">
            <a:xfrm>
              <a:off x="966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7" name="Rectangle 65"/>
            <p:cNvSpPr>
              <a:spLocks noChangeArrowheads="1"/>
            </p:cNvSpPr>
            <p:nvPr/>
          </p:nvSpPr>
          <p:spPr bwMode="auto">
            <a:xfrm>
              <a:off x="968" y="1684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68" name="Line 66"/>
            <p:cNvSpPr>
              <a:spLocks noChangeShapeType="1"/>
            </p:cNvSpPr>
            <p:nvPr/>
          </p:nvSpPr>
          <p:spPr bwMode="auto">
            <a:xfrm>
              <a:off x="1203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9" name="Rectangle 67"/>
            <p:cNvSpPr>
              <a:spLocks noChangeArrowheads="1"/>
            </p:cNvSpPr>
            <p:nvPr/>
          </p:nvSpPr>
          <p:spPr bwMode="auto">
            <a:xfrm>
              <a:off x="1205" y="1684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4170" name="Line 68"/>
            <p:cNvSpPr>
              <a:spLocks noChangeShapeType="1"/>
            </p:cNvSpPr>
            <p:nvPr/>
          </p:nvSpPr>
          <p:spPr bwMode="auto">
            <a:xfrm>
              <a:off x="1439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1" name="Rectangle 69"/>
            <p:cNvSpPr>
              <a:spLocks noChangeArrowheads="1"/>
            </p:cNvSpPr>
            <p:nvPr/>
          </p:nvSpPr>
          <p:spPr bwMode="auto">
            <a:xfrm>
              <a:off x="1442" y="1684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4172" name="Line 70"/>
            <p:cNvSpPr>
              <a:spLocks noChangeShapeType="1"/>
            </p:cNvSpPr>
            <p:nvPr/>
          </p:nvSpPr>
          <p:spPr bwMode="auto">
            <a:xfrm>
              <a:off x="1676" y="1630"/>
              <a:ext cx="1" cy="5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3" name="Rectangle 71"/>
            <p:cNvSpPr>
              <a:spLocks noChangeArrowheads="1"/>
            </p:cNvSpPr>
            <p:nvPr/>
          </p:nvSpPr>
          <p:spPr bwMode="auto">
            <a:xfrm>
              <a:off x="1678" y="1684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4174" name="Rectangle 72"/>
            <p:cNvSpPr>
              <a:spLocks noChangeArrowheads="1"/>
            </p:cNvSpPr>
            <p:nvPr/>
          </p:nvSpPr>
          <p:spPr bwMode="auto">
            <a:xfrm>
              <a:off x="433" y="3106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4175" name="Line 73"/>
            <p:cNvSpPr>
              <a:spLocks noChangeShapeType="1"/>
            </p:cNvSpPr>
            <p:nvPr/>
          </p:nvSpPr>
          <p:spPr bwMode="auto">
            <a:xfrm>
              <a:off x="481" y="3155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6" name="Rectangle 74"/>
            <p:cNvSpPr>
              <a:spLocks noChangeArrowheads="1"/>
            </p:cNvSpPr>
            <p:nvPr/>
          </p:nvSpPr>
          <p:spPr bwMode="auto">
            <a:xfrm>
              <a:off x="433" y="2806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4177" name="Line 75"/>
            <p:cNvSpPr>
              <a:spLocks noChangeShapeType="1"/>
            </p:cNvSpPr>
            <p:nvPr/>
          </p:nvSpPr>
          <p:spPr bwMode="auto">
            <a:xfrm>
              <a:off x="481" y="2855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8" name="Rectangle 76"/>
            <p:cNvSpPr>
              <a:spLocks noChangeArrowheads="1"/>
            </p:cNvSpPr>
            <p:nvPr/>
          </p:nvSpPr>
          <p:spPr bwMode="auto">
            <a:xfrm>
              <a:off x="433" y="2506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4179" name="Line 77"/>
            <p:cNvSpPr>
              <a:spLocks noChangeShapeType="1"/>
            </p:cNvSpPr>
            <p:nvPr/>
          </p:nvSpPr>
          <p:spPr bwMode="auto">
            <a:xfrm>
              <a:off x="481" y="2555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0" name="Rectangle 78"/>
            <p:cNvSpPr>
              <a:spLocks noChangeArrowheads="1"/>
            </p:cNvSpPr>
            <p:nvPr/>
          </p:nvSpPr>
          <p:spPr bwMode="auto">
            <a:xfrm>
              <a:off x="433" y="2205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4181" name="Line 79"/>
            <p:cNvSpPr>
              <a:spLocks noChangeShapeType="1"/>
            </p:cNvSpPr>
            <p:nvPr/>
          </p:nvSpPr>
          <p:spPr bwMode="auto">
            <a:xfrm>
              <a:off x="481" y="2255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2" name="Rectangle 80"/>
            <p:cNvSpPr>
              <a:spLocks noChangeArrowheads="1"/>
            </p:cNvSpPr>
            <p:nvPr/>
          </p:nvSpPr>
          <p:spPr bwMode="auto">
            <a:xfrm>
              <a:off x="433" y="1905"/>
              <a:ext cx="93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4183" name="Line 81"/>
            <p:cNvSpPr>
              <a:spLocks noChangeShapeType="1"/>
            </p:cNvSpPr>
            <p:nvPr/>
          </p:nvSpPr>
          <p:spPr bwMode="auto">
            <a:xfrm>
              <a:off x="481" y="1955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4" name="Rectangle 82"/>
            <p:cNvSpPr>
              <a:spLocks noChangeArrowheads="1"/>
            </p:cNvSpPr>
            <p:nvPr/>
          </p:nvSpPr>
          <p:spPr bwMode="auto">
            <a:xfrm>
              <a:off x="456" y="1305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4185" name="Line 83"/>
            <p:cNvSpPr>
              <a:spLocks noChangeShapeType="1"/>
            </p:cNvSpPr>
            <p:nvPr/>
          </p:nvSpPr>
          <p:spPr bwMode="auto">
            <a:xfrm>
              <a:off x="481" y="1354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6" name="Rectangle 84"/>
            <p:cNvSpPr>
              <a:spLocks noChangeArrowheads="1"/>
            </p:cNvSpPr>
            <p:nvPr/>
          </p:nvSpPr>
          <p:spPr bwMode="auto">
            <a:xfrm>
              <a:off x="456" y="1005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4187" name="Line 85"/>
            <p:cNvSpPr>
              <a:spLocks noChangeShapeType="1"/>
            </p:cNvSpPr>
            <p:nvPr/>
          </p:nvSpPr>
          <p:spPr bwMode="auto">
            <a:xfrm>
              <a:off x="481" y="1054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88" name="Rectangle 86"/>
            <p:cNvSpPr>
              <a:spLocks noChangeArrowheads="1"/>
            </p:cNvSpPr>
            <p:nvPr/>
          </p:nvSpPr>
          <p:spPr bwMode="auto">
            <a:xfrm>
              <a:off x="456" y="705"/>
              <a:ext cx="4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4189" name="Line 87"/>
            <p:cNvSpPr>
              <a:spLocks noChangeShapeType="1"/>
            </p:cNvSpPr>
            <p:nvPr/>
          </p:nvSpPr>
          <p:spPr bwMode="auto">
            <a:xfrm>
              <a:off x="481" y="754"/>
              <a:ext cx="26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90" name="Rectangle 88"/>
            <p:cNvSpPr>
              <a:spLocks noChangeArrowheads="1"/>
            </p:cNvSpPr>
            <p:nvPr/>
          </p:nvSpPr>
          <p:spPr bwMode="auto">
            <a:xfrm>
              <a:off x="-456" y="449"/>
              <a:ext cx="2371" cy="3011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34225" y="981075"/>
          <a:ext cx="26812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59866" imgH="533169" progId="Equation.DSMT4">
                  <p:embed/>
                </p:oleObj>
              </mc:Choice>
              <mc:Fallback>
                <p:oleObj name="Equation" r:id="rId4" imgW="1459866" imgH="533169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981075"/>
                        <a:ext cx="2681288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Oval 86"/>
          <p:cNvSpPr/>
          <p:nvPr/>
        </p:nvSpPr>
        <p:spPr>
          <a:xfrm>
            <a:off x="4581525" y="3471863"/>
            <a:ext cx="139700" cy="139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5" name="Oval 254"/>
          <p:cNvSpPr/>
          <p:nvPr/>
        </p:nvSpPr>
        <p:spPr>
          <a:xfrm>
            <a:off x="4579938" y="2089150"/>
            <a:ext cx="139700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6" name="Oval 255"/>
          <p:cNvSpPr/>
          <p:nvPr/>
        </p:nvSpPr>
        <p:spPr>
          <a:xfrm>
            <a:off x="5862638" y="3481388"/>
            <a:ext cx="139700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7" name="Oval 256"/>
          <p:cNvSpPr/>
          <p:nvPr/>
        </p:nvSpPr>
        <p:spPr>
          <a:xfrm>
            <a:off x="4575176" y="4843463"/>
            <a:ext cx="138113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8" name="Oval 257"/>
          <p:cNvSpPr/>
          <p:nvPr/>
        </p:nvSpPr>
        <p:spPr>
          <a:xfrm>
            <a:off x="3286125" y="3476625"/>
            <a:ext cx="139700" cy="1397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59" name="Oval 258"/>
          <p:cNvSpPr/>
          <p:nvPr/>
        </p:nvSpPr>
        <p:spPr>
          <a:xfrm>
            <a:off x="3373439" y="2170113"/>
            <a:ext cx="2573337" cy="274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62" name="Oval 261"/>
          <p:cNvSpPr/>
          <p:nvPr/>
        </p:nvSpPr>
        <p:spPr>
          <a:xfrm>
            <a:off x="3714751" y="1201738"/>
            <a:ext cx="138113" cy="13811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264" name="Straight Arrow Connector 263"/>
          <p:cNvCxnSpPr/>
          <p:nvPr/>
        </p:nvCxnSpPr>
        <p:spPr>
          <a:xfrm rot="16200000" flipH="1">
            <a:off x="3393282" y="996157"/>
            <a:ext cx="2894013" cy="2730500"/>
          </a:xfrm>
          <a:prstGeom prst="straightConnector1">
            <a:avLst/>
          </a:prstGeom>
          <a:ln w="412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5" name="Object 171"/>
          <p:cNvGraphicFramePr>
            <a:graphicFrameLocks noChangeAspect="1"/>
          </p:cNvGraphicFramePr>
          <p:nvPr/>
        </p:nvGraphicFramePr>
        <p:xfrm>
          <a:off x="6008689" y="4081463"/>
          <a:ext cx="6810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696" imgH="253890" progId="Equation.DSMT4">
                  <p:embed/>
                </p:oleObj>
              </mc:Choice>
              <mc:Fallback>
                <p:oleObj name="Equation" r:id="rId6" imgW="469696" imgH="253890" progId="Equation.DSMT4">
                  <p:embed/>
                  <p:pic>
                    <p:nvPicPr>
                      <p:cNvPr id="265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8689" y="4081463"/>
                        <a:ext cx="681037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20" name="Object 172"/>
          <p:cNvGraphicFramePr>
            <a:graphicFrameLocks noChangeAspect="1"/>
          </p:cNvGraphicFramePr>
          <p:nvPr/>
        </p:nvGraphicFramePr>
        <p:xfrm>
          <a:off x="4625975" y="1687513"/>
          <a:ext cx="57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529" imgH="253890" progId="Equation.DSMT4">
                  <p:embed/>
                </p:oleObj>
              </mc:Choice>
              <mc:Fallback>
                <p:oleObj name="Equation" r:id="rId8" imgW="393529" imgH="253890" progId="Equation.DSMT4">
                  <p:embed/>
                  <p:pic>
                    <p:nvPicPr>
                      <p:cNvPr id="222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1687513"/>
                        <a:ext cx="571500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ce696e9412443ecc57c32ed4796326ae4778a"/>
  <p:tag name="GENSWF_OUTPUT_FILE_NAME" val="m10hch7.2"/>
  <p:tag name="ISPRING_RESOURCE_PATHS_HASH_2" val="f89d4532b2f341f06ca081d3a6b7695672fd9192"/>
  <p:tag name="ISPRING_RESOURCE_PATHS_HASH_PRESENTER" val="9b135c91f834596c929b4188f433c586d8b887d5"/>
  <p:tag name="ISPRING_LMS_API_VERSION" val="SCORM 2004 (4th edition)"/>
  <p:tag name="ISPRING_ULTRA_SCORM_COURCE_TITLE" val="M12H Section 7.2 Problems Involving Lines and Circles"/>
  <p:tag name="ISPRING_ULTRA_SCORM_COURSE_ID" val="A18DC212-FA52-4495-942C-DA623D3BC06B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12H Section 7.2 Problems Involving Lines and Circles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C0CF5E-07D8-4225-99D8-A73F2B34E075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26A603-3BB7-46A9-85E9-D8A65E553E3B}:2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615C61-CA69-48BC-BF25-353A0DF308B8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5AE5A2-B419-4FC4-BE48-2A16BCAD9B8D}:2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CDF184-1F82-4210-8E7E-DD22994D0D82}:2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76F80A-3BC7-4411-B470-95C60FB0E233}:2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44D163-D166-4BB2-8FB4-0516557E09E7}:2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3BB647-2D7A-4573-A0F9-D1D356A28110}:2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BDD78B-4492-4DD2-A2FF-F81A3307612D}:2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9298FC-D0C8-43CE-9C23-FD60BB2A0311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FAD3A0-CEF3-4F2E-893F-404CF163DCF1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82CCC6-545C-4A5D-A969-9780F2F88D2E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FC737E-082E-4D9A-A70F-1B88615BF9BA}:2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D7FDD4-37E1-4538-BF9F-110335BE164D}:27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0F5C58-727F-429E-AFAC-B6BD2962108F}:29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93F6A8-DE23-4DFA-BE1A-8A4C9139FA10}:28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986E6D-2A8E-4AA7-A8E8-17F4FCCE8159}:2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DFFEB9-F740-4016-A48D-269B71BD8782}:2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F103B3-2CDF-46BF-9BF6-C7FF1C2636AA}:2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FE3601-FDFA-4622-A620-CEAFC4C44FEC}:28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A8C82B-190D-45FA-8A25-59E0915E5B27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8A3B7F-FEE2-47AA-8569-EF41B89455E6}:27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DA652F-E391-4654-8661-CCCBA9AA6E12}:28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9BE44A-F93F-4602-BD49-A85EAC77C5E6}:29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701558-8C2D-4F72-B1CD-2E0EA4FA9850}: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8FB02D-7BF8-4945-B038-4FEB81650E3B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AD115D-4747-490D-A075-9CE407AF712D}:2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E813B6-01F3-4423-A0C4-EAC5638F13A9}:27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1ACF98-5B49-48F7-90B0-BBCCF72C6CDE}:27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A6404B-387D-4C55-AD43-9ED5FA6D9699}:2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A97E07-7206-4C22-8406-5F21A612E0A2}:26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2743</TotalTime>
  <Words>2320</Words>
  <Application>Microsoft Office PowerPoint</Application>
  <PresentationFormat>Widescreen</PresentationFormat>
  <Paragraphs>294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 7.2  Problems Involving Lines, Circles, and Ellipses</vt:lpstr>
      <vt:lpstr>Problems involving Lines, Circle, and Ellipses:</vt:lpstr>
      <vt:lpstr>II) Circles and Tangent Lines</vt:lpstr>
      <vt:lpstr>iii) Horizontal &amp; Vertical Tangents</vt:lpstr>
      <vt:lpstr>PowerPoint Presentation</vt:lpstr>
      <vt:lpstr>PowerPoint Presentation</vt:lpstr>
      <vt:lpstr>PowerPoint Presentation</vt:lpstr>
      <vt:lpstr>Ex: Solve the system:</vt:lpstr>
      <vt:lpstr>PowerPoint Presentation</vt:lpstr>
      <vt:lpstr>PowerPoint Presentation</vt:lpstr>
      <vt:lpstr>PowerPoint Presentation</vt:lpstr>
      <vt:lpstr>Finding Tangent Lines to a Circle:</vt:lpstr>
      <vt:lpstr>PowerPoint Presentation</vt:lpstr>
      <vt:lpstr>PowerPoint Presentation</vt:lpstr>
      <vt:lpstr>PowerPoint Presentation</vt:lpstr>
      <vt:lpstr>Shortest Distance Formula:</vt:lpstr>
      <vt:lpstr>Ex: Find the equation of the Tangents to the circle  with slope of </vt:lpstr>
      <vt:lpstr>PowerPoint Presentation</vt:lpstr>
      <vt:lpstr>PowerPoint Presentation</vt:lpstr>
      <vt:lpstr>Ex: Find the equation of the Tangents to the circle  with slope of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7.2 Problems Involving Lines and Circles</dc:title>
  <dc:creator>Danny Young</dc:creator>
  <cp:lastModifiedBy>Danny Young</cp:lastModifiedBy>
  <cp:revision>53</cp:revision>
  <dcterms:created xsi:type="dcterms:W3CDTF">2008-05-08T22:34:59Z</dcterms:created>
  <dcterms:modified xsi:type="dcterms:W3CDTF">2024-06-03T03:50:36Z</dcterms:modified>
</cp:coreProperties>
</file>